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5" r:id="rId2"/>
    <p:sldId id="257" r:id="rId3"/>
    <p:sldId id="413" r:id="rId4"/>
    <p:sldId id="326" r:id="rId5"/>
    <p:sldId id="327" r:id="rId6"/>
    <p:sldId id="342" r:id="rId7"/>
    <p:sldId id="344" r:id="rId8"/>
    <p:sldId id="411" r:id="rId9"/>
    <p:sldId id="365" r:id="rId10"/>
    <p:sldId id="367" r:id="rId11"/>
    <p:sldId id="368" r:id="rId12"/>
    <p:sldId id="345" r:id="rId13"/>
    <p:sldId id="329" r:id="rId14"/>
    <p:sldId id="330" r:id="rId15"/>
    <p:sldId id="331" r:id="rId16"/>
    <p:sldId id="332" r:id="rId17"/>
    <p:sldId id="412" r:id="rId18"/>
    <p:sldId id="333" r:id="rId19"/>
    <p:sldId id="334" r:id="rId20"/>
    <p:sldId id="337" r:id="rId21"/>
    <p:sldId id="341" r:id="rId22"/>
    <p:sldId id="338" r:id="rId23"/>
    <p:sldId id="339" r:id="rId24"/>
    <p:sldId id="340" r:id="rId25"/>
    <p:sldId id="346" r:id="rId26"/>
    <p:sldId id="347" r:id="rId27"/>
    <p:sldId id="348" r:id="rId28"/>
    <p:sldId id="349" r:id="rId29"/>
    <p:sldId id="350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60" r:id="rId38"/>
    <p:sldId id="361" r:id="rId39"/>
    <p:sldId id="362" r:id="rId40"/>
    <p:sldId id="363" r:id="rId41"/>
    <p:sldId id="364" r:id="rId42"/>
    <p:sldId id="369" r:id="rId43"/>
    <p:sldId id="359" r:id="rId44"/>
    <p:sldId id="370" r:id="rId45"/>
    <p:sldId id="371" r:id="rId46"/>
    <p:sldId id="372" r:id="rId47"/>
    <p:sldId id="373" r:id="rId48"/>
    <p:sldId id="374" r:id="rId49"/>
    <p:sldId id="397" r:id="rId50"/>
    <p:sldId id="398" r:id="rId51"/>
    <p:sldId id="399" r:id="rId52"/>
    <p:sldId id="400" r:id="rId53"/>
    <p:sldId id="401" r:id="rId54"/>
    <p:sldId id="402" r:id="rId55"/>
    <p:sldId id="366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375" r:id="rId65"/>
    <p:sldId id="37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9F7"/>
    <a:srgbClr val="120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6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42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9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9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9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2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1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D5A1-832C-485C-86F1-F212D9FC425A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9236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92360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D7F46-8B48-DF21-440C-6EAF607EA0BA}"/>
              </a:ext>
            </a:extLst>
          </p:cNvPr>
          <p:cNvSpPr txBox="1"/>
          <p:nvPr/>
        </p:nvSpPr>
        <p:spPr>
          <a:xfrm>
            <a:off x="2394272" y="4256642"/>
            <a:ext cx="7403456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Spring boot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MiniMall</a:t>
            </a:r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Project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포트폴리오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6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27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7" y="1192914"/>
            <a:ext cx="5403811" cy="202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7" y="3349319"/>
            <a:ext cx="5403811" cy="157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9941E7-2D7E-CA8E-2420-335FB8A3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5036586"/>
            <a:ext cx="5403809" cy="157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A027E-FE53-3798-0A65-8A9EAA826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76644"/>
            <a:ext cx="5724748" cy="154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46E81A-EA91-1F35-3AC9-0AC10ED8F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2914"/>
            <a:ext cx="5724749" cy="95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079FF0-E8F4-71BF-BA1C-C9C22C6F1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153332"/>
            <a:ext cx="5724748" cy="106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D4E95E-8192-6877-A841-B87815E15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986" y="5522474"/>
            <a:ext cx="5724748" cy="84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7789025" y="1192914"/>
            <a:ext cx="257695" cy="120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61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258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1192914"/>
            <a:ext cx="5403811" cy="112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2498277"/>
            <a:ext cx="5421384" cy="2042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2A46CB-1571-774A-D8D6-01185DC54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4801578"/>
            <a:ext cx="5403806" cy="112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04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36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(ERD)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612900"/>
            <a:ext cx="7993594" cy="494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6EA199-4FB4-8D4D-A927-35E122BD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955" y="1451296"/>
            <a:ext cx="3409757" cy="2979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0409BA-0063-FBD9-9D89-7A01483A5EFD}"/>
              </a:ext>
            </a:extLst>
          </p:cNvPr>
          <p:cNvSpPr txBox="1"/>
          <p:nvPr/>
        </p:nvSpPr>
        <p:spPr>
          <a:xfrm>
            <a:off x="177281" y="1143519"/>
            <a:ext cx="389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전체 테이블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1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환경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2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환경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70178"/>
              </p:ext>
            </p:extLst>
          </p:nvPr>
        </p:nvGraphicFramePr>
        <p:xfrm>
          <a:off x="277845" y="906280"/>
          <a:ext cx="11749314" cy="4705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14">
                  <a:extLst>
                    <a:ext uri="{9D8B030D-6E8A-4147-A177-3AD203B41FA5}">
                      <a16:colId xmlns:a16="http://schemas.microsoft.com/office/drawing/2014/main" val="2385607767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4030519504"/>
                    </a:ext>
                  </a:extLst>
                </a:gridCol>
                <a:gridCol w="6204857">
                  <a:extLst>
                    <a:ext uri="{9D8B030D-6E8A-4147-A177-3AD203B41FA5}">
                      <a16:colId xmlns:a16="http://schemas.microsoft.com/office/drawing/2014/main" val="2088969642"/>
                    </a:ext>
                  </a:extLst>
                </a:gridCol>
              </a:tblGrid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  <a:endParaRPr lang="en-US" altLang="ko-KR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2869"/>
                  </a:ext>
                </a:extLst>
              </a:tr>
              <a:tr h="7057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OS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Window 10 64 bit 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78187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Language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Java 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 /  JavaScript 1.5  / jQuery 3.7.0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39475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Tool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sts 4.19.0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RELEASE / BootStrap 5.3.0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92124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FrameWork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Spring boot 2.7.14 / myBatis 1.3.2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69969"/>
                  </a:ext>
                </a:extLst>
              </a:tr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DBMS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MySql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8.0.33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960557"/>
                  </a:ext>
                </a:extLst>
              </a:tr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Build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122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22" y="2247372"/>
            <a:ext cx="625833" cy="625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1" y="2402629"/>
            <a:ext cx="470418" cy="4704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5" y="2323267"/>
            <a:ext cx="1180419" cy="6639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27" y="1525924"/>
            <a:ext cx="654506" cy="6545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79" y="3749387"/>
            <a:ext cx="1141152" cy="599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31" y="3749566"/>
            <a:ext cx="891073" cy="6683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79" y="4465162"/>
            <a:ext cx="863605" cy="4486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90" y="3053178"/>
            <a:ext cx="523298" cy="5795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22" y="5196852"/>
            <a:ext cx="940495" cy="2378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7" y="2987253"/>
            <a:ext cx="748653" cy="7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5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2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5D952-956B-EBD0-B214-789E5A73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1" y="1471616"/>
            <a:ext cx="8264670" cy="51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739C-9371-19E7-1FD4-7F8144AB2878}"/>
              </a:ext>
            </a:extLst>
          </p:cNvPr>
          <p:cNvSpPr txBox="1"/>
          <p:nvPr/>
        </p:nvSpPr>
        <p:spPr>
          <a:xfrm>
            <a:off x="2789973" y="195943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개발 일정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2023.07.17 ~ 2023.08.15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4EA609-5F21-8479-4B0C-DAC7785488F0}"/>
              </a:ext>
            </a:extLst>
          </p:cNvPr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C6C9B-E863-42F7-369D-A2FCF96658B9}"/>
              </a:ext>
            </a:extLst>
          </p:cNvPr>
          <p:cNvSpPr txBox="1"/>
          <p:nvPr/>
        </p:nvSpPr>
        <p:spPr>
          <a:xfrm>
            <a:off x="283711" y="101946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일정</a:t>
            </a:r>
          </a:p>
        </p:txBody>
      </p:sp>
    </p:spTree>
    <p:extLst>
      <p:ext uri="{BB962C8B-B14F-4D97-AF65-F5344CB8AC3E}">
        <p14:creationId xmlns:p14="http://schemas.microsoft.com/office/powerpoint/2010/main" val="287923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5D952-956B-EBD0-B214-789E5A73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11" y="1471616"/>
            <a:ext cx="8264669" cy="51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739C-9371-19E7-1FD4-7F8144AB2878}"/>
              </a:ext>
            </a:extLst>
          </p:cNvPr>
          <p:cNvSpPr txBox="1"/>
          <p:nvPr/>
        </p:nvSpPr>
        <p:spPr>
          <a:xfrm>
            <a:off x="2789973" y="195943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개발 일정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2023.07.17 ~ 2023.08.15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4EA609-5F21-8479-4B0C-DAC7785488F0}"/>
              </a:ext>
            </a:extLst>
          </p:cNvPr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C6C9B-E863-42F7-369D-A2FCF96658B9}"/>
              </a:ext>
            </a:extLst>
          </p:cNvPr>
          <p:cNvSpPr txBox="1"/>
          <p:nvPr/>
        </p:nvSpPr>
        <p:spPr>
          <a:xfrm>
            <a:off x="283711" y="101946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일정</a:t>
            </a:r>
          </a:p>
        </p:txBody>
      </p:sp>
    </p:spTree>
    <p:extLst>
      <p:ext uri="{BB962C8B-B14F-4D97-AF65-F5344CB8AC3E}">
        <p14:creationId xmlns:p14="http://schemas.microsoft.com/office/powerpoint/2010/main" val="379356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Ⅴ.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305" y="5071195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5747" y="565352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</p:spTree>
    <p:extLst>
      <p:ext uri="{BB962C8B-B14F-4D97-AF65-F5344CB8AC3E}">
        <p14:creationId xmlns:p14="http://schemas.microsoft.com/office/powerpoint/2010/main" val="300340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83543"/>
              </p:ext>
            </p:extLst>
          </p:nvPr>
        </p:nvGraphicFramePr>
        <p:xfrm>
          <a:off x="8232336" y="854524"/>
          <a:ext cx="3679571" cy="425132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페이지 접근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Spring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Security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formLogin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설정을 통해 항상 로그인 인증 절차를  먼저 진행하며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페이지는 별도로 제작한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jsp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페이지를 지정해 두었습니다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 절차를 거치지 않는 한 관리자 페이지의 어떤 메뉴도 들어가지 못합니다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또는 비밀번호가 틀릴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시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SimpleUrlAuthenticationFailureHandler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상속받은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AuthenticationFailureHandler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경우에 따른 에러 메시지를 출력하게 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버튼 클릭 시 실제 인증 절차를 위임 받아서 진행하는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Provider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객체를 통해 입력 정보와 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내의 계정 정보의 일치 여부를 확인 후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일치할 시 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Security Config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설정한 인증 성공 페이지로 이동합니다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854524"/>
            <a:ext cx="7576474" cy="36508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3102" y="1446245"/>
            <a:ext cx="6503437" cy="29298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7282" y="152089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2310" y="2174033"/>
            <a:ext cx="1446245" cy="345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26867" y="214993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05456" y="3483429"/>
            <a:ext cx="791296" cy="345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14446" y="345932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47728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07" y="207847"/>
            <a:ext cx="169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/>
              <a:t>INDEX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4771" y="1382697"/>
            <a:ext cx="26312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설계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환경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일정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Ⅴ.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실행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4" y="0"/>
            <a:ext cx="6323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4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59723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페이지 접속 시 관리자 홈 화면으로 이동하며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Spring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security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JSTL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표기법으로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principal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출력하여 현재 접속한 관리자의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표시합니다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Header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거치지 않고도 원하는 메뉴에 바로 접근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인증 완료 시 현재 접속한 관리자의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출력하여 접속 중임을 알리며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 절차를 거친 상태에서는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로그아웃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＇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메뉴를 볼 수 있게 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1213470"/>
            <a:ext cx="7576474" cy="3498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076" y="19143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1723" y="1977317"/>
            <a:ext cx="1972474" cy="24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63" y="31944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14283" y="2574971"/>
            <a:ext cx="1560965" cy="201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93140" y="8545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64943" y="1213470"/>
            <a:ext cx="1272771" cy="344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242893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32484"/>
              </p:ext>
            </p:extLst>
          </p:nvPr>
        </p:nvGraphicFramePr>
        <p:xfrm>
          <a:off x="8232336" y="854524"/>
          <a:ext cx="3679571" cy="219500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관리자관리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회원관리 메뉴는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관리자만 접근할 수 있도록 해당 페이지에 접근할 수 있는 권한을 설정을 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MANAGER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해당 메뉴들에 접근을 시도할 시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accessDeniedHandler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해당 메시지를 출력하고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거부합니다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7" y="908576"/>
            <a:ext cx="7901690" cy="2108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907" y="197731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3115" y="1894114"/>
            <a:ext cx="3043146" cy="452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1297726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61626"/>
              </p:ext>
            </p:extLst>
          </p:nvPr>
        </p:nvGraphicFramePr>
        <p:xfrm>
          <a:off x="8232336" y="854524"/>
          <a:ext cx="3679571" cy="293433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관리자의 아이디에 대한 중복 여부와 길이에 대한 유효성 검사를 진행합니다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사용할 닉네임에 대한 중복 검사를 진행합니다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관리자로 등록하려는 직원의 성명을 입력 후 사번 검색 버튼을 클릭 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임직원 정보가 저장된 테이블을 조회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후 사번을 출력합니다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입력 후 다시 재확인하여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여부에 대한 유효성을 검사 후 일치하지 않을 경우 경고 메시지를 화면에 보여줍니다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97507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7" y="669156"/>
            <a:ext cx="7327226" cy="5459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21" y="242207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06286" y="2292998"/>
            <a:ext cx="5365102" cy="627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49880" y="312172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3140" y="8545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7490" y="4879761"/>
            <a:ext cx="5393897" cy="124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6144" y="2955783"/>
            <a:ext cx="5385243" cy="627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86144" y="3615305"/>
            <a:ext cx="5385243" cy="124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48400" y="40536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325853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3593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계정 활성화 여부를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‘Y’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‘N’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으로 구분 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관리자 등록 화면 이동 시 목록을 불러옵니다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관리자에 대한 권한을 저장할 수 있도록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관리자 권한 목록을 불러온 후 등록 처리자가 선택한 권한으로 저장하도록 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" y="1039190"/>
            <a:ext cx="7249114" cy="4447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50497" y="131839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3400" y="1091785"/>
            <a:ext cx="4105294" cy="822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63" y="31944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9874" y="4319795"/>
            <a:ext cx="7220194" cy="1166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74296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37748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리스트 페이지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저장된 관리자들의 리스트를 볼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관리자의 정보를 상세히 볼 수 있는 페이지로 이동하며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페이지에서 정보를 수정할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관리자의 계정을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삭제합니다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계정이 많을 경우를 대비하여 페이지 네이션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1493742"/>
            <a:ext cx="7576474" cy="26023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9102" y="262951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4732" y="2346649"/>
            <a:ext cx="6515154" cy="1112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9848" y="278663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35287" y="2577023"/>
            <a:ext cx="1221971" cy="82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36122" y="3593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94708" y="3591662"/>
            <a:ext cx="1221971" cy="44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16182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91407"/>
              </p:ext>
            </p:extLst>
          </p:nvPr>
        </p:nvGraphicFramePr>
        <p:xfrm>
          <a:off x="8232336" y="854524"/>
          <a:ext cx="3679571" cy="36634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많을 경우를 대비하여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회원 정보에 대한 신속한 열람을 위해 검색 기능을 추가하였습니다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DB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접속하여 정보 조회 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활용하여 회원명 또는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휴대폰 뒷번호로 모두 검색 가능하게 되었습니다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회원의 리스트를 모두 가져오며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비밀번호와 같은 민감한 정보는 가져오지 않습니다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회원에 대한 상세 정보와 정보 수정이 가능하며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고객센터에 직접 문의하여 정보 변경을 요청할 경우를 대비하여 수정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많을 경우를 대비하여 페이지 네이션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" y="891385"/>
            <a:ext cx="7576474" cy="25679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693" y="18060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656" y="1797052"/>
            <a:ext cx="3499519" cy="31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9848" y="278663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8656" y="2116619"/>
            <a:ext cx="6733169" cy="82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24197" y="302220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36599" y="2948378"/>
            <a:ext cx="1221971" cy="44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202258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49658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번호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아이디는 회원 고유의 정보이므로 관리자라도 함부로 변경하는 일이 없도록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readonly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설정하였습니다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우편번호 찾기 버튼 클릭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daum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제공하는 주소 찾기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주소 검색 및 기입이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정보 수정하기 버튼 클릭 시 해당 회원의 번호와 맞는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row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정보가 업데이트 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리스트 버튼 클릭 시 다시 회원 리스트 화면으로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93" y="854524"/>
            <a:ext cx="5305664" cy="439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258" y="19714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24" y="110685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687215" y="4440222"/>
            <a:ext cx="1743469" cy="46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46612" y="449680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87216" y="1748861"/>
            <a:ext cx="2184042" cy="1102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" y="1640519"/>
            <a:ext cx="2139128" cy="229223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810" y="1496290"/>
            <a:ext cx="2309132" cy="2600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79237" y="3194400"/>
            <a:ext cx="767825" cy="438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443942" y="2909455"/>
            <a:ext cx="1305098" cy="4738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0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04421"/>
              </p:ext>
            </p:extLst>
          </p:nvPr>
        </p:nvGraphicFramePr>
        <p:xfrm>
          <a:off x="8232336" y="854524"/>
          <a:ext cx="3679571" cy="31757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단계로 구분되도록 설정하였으며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1,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2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카테고리의 이름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1,2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통해  검색이 가능합니다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리스트 화면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카테고리 리스트를 화면에 출력하며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버튼을 클릭 시 카테고리 수정 화면으로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삭제 버튼은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MANAGER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쉽게 삭제할 수 없도록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ADMIN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관리자만 접근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네이션 기능을 통해 카테고리 정보를 좀 더 신속히 열람할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" y="854524"/>
            <a:ext cx="7761116" cy="4364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012" y="154385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404" y="284891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3441" y="484937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5064" y="1596043"/>
            <a:ext cx="3707553" cy="27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5064" y="2017742"/>
            <a:ext cx="6691823" cy="2753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08465" y="4889854"/>
            <a:ext cx="1336075" cy="27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51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3" y="854524"/>
            <a:ext cx="5133827" cy="5338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215"/>
              </p:ext>
            </p:extLst>
          </p:nvPr>
        </p:nvGraphicFramePr>
        <p:xfrm>
          <a:off x="8232336" y="854524"/>
          <a:ext cx="3679571" cy="202095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수정 버튼 클릭 시 수정 화면으로 이동하며 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수정하려는 카테고리의 정보를 나타냅니다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접속하여 해당 카테고리의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번호에 해당하는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row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화면에서 입력한 데이터로 수정합니다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리스트 버튼 클릭 시 다시 카테고리 리스트 화면으로 이동합니다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4620" y="221718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894" y="566167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22713" y="2118058"/>
            <a:ext cx="3017520" cy="3551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2713" y="5669280"/>
            <a:ext cx="1080654" cy="35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9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0" y="854524"/>
            <a:ext cx="7147936" cy="54548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60175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통하여 상품의 어떤 문자열로도 그에 일치하는 상품을 검색할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리스트 화면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저장되어 있는 상품의 정보들을 나타냅니다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해당 상품의 정보를 수정할 수 있는 페이지로 이동하며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상품을 삭제합니다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PageNation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기능을 통해 더 편리하게 상품 정보를 열람할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848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1451" y="10830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602" y="303332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7823" y="1130531"/>
            <a:ext cx="1907559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7822" y="1762299"/>
            <a:ext cx="6662439" cy="4081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75215" y="6035041"/>
            <a:ext cx="1369325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90133" y="598753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7285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756456" y="1115465"/>
            <a:ext cx="10972801" cy="1536296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Project</a:t>
            </a:r>
            <a:r>
              <a:rPr lang="ko-KR" altLang="en-US" smtClean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팀 구성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6913" y="934594"/>
            <a:ext cx="1231641" cy="485191"/>
            <a:chOff x="345233" y="923730"/>
            <a:chExt cx="1231641" cy="485191"/>
          </a:xfrm>
        </p:grpSpPr>
        <p:sp>
          <p:nvSpPr>
            <p:cNvPr id="5" name="직사각형 4"/>
            <p:cNvSpPr/>
            <p:nvPr/>
          </p:nvSpPr>
          <p:spPr>
            <a:xfrm>
              <a:off x="345233" y="923730"/>
              <a:ext cx="1231641" cy="485191"/>
            </a:xfrm>
            <a:prstGeom prst="rect">
              <a:avLst/>
            </a:prstGeom>
            <a:solidFill>
              <a:srgbClr val="1207EB"/>
            </a:solidFill>
            <a:ln>
              <a:solidFill>
                <a:srgbClr val="473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2858" y="997048"/>
              <a:ext cx="956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이학근</a:t>
              </a:r>
              <a:endPara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756457" y="3104978"/>
            <a:ext cx="10972800" cy="1536296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336913" y="2924107"/>
            <a:ext cx="1231641" cy="485191"/>
            <a:chOff x="345233" y="923730"/>
            <a:chExt cx="1231641" cy="485191"/>
          </a:xfrm>
        </p:grpSpPr>
        <p:sp>
          <p:nvSpPr>
            <p:cNvPr id="31" name="직사각형 30"/>
            <p:cNvSpPr/>
            <p:nvPr/>
          </p:nvSpPr>
          <p:spPr>
            <a:xfrm>
              <a:off x="345233" y="923730"/>
              <a:ext cx="1231641" cy="485191"/>
            </a:xfrm>
            <a:prstGeom prst="rect">
              <a:avLst/>
            </a:prstGeom>
            <a:solidFill>
              <a:srgbClr val="1207EB"/>
            </a:solidFill>
            <a:ln>
              <a:solidFill>
                <a:srgbClr val="473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858" y="997048"/>
              <a:ext cx="956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이지현</a:t>
              </a:r>
              <a:endPara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756457" y="5094491"/>
            <a:ext cx="10972800" cy="1536296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36913" y="4913620"/>
            <a:ext cx="1231641" cy="485191"/>
            <a:chOff x="345233" y="923730"/>
            <a:chExt cx="1231641" cy="485191"/>
          </a:xfrm>
        </p:grpSpPr>
        <p:sp>
          <p:nvSpPr>
            <p:cNvPr id="35" name="직사각형 34"/>
            <p:cNvSpPr/>
            <p:nvPr/>
          </p:nvSpPr>
          <p:spPr>
            <a:xfrm>
              <a:off x="345233" y="923730"/>
              <a:ext cx="1231641" cy="485191"/>
            </a:xfrm>
            <a:prstGeom prst="rect">
              <a:avLst/>
            </a:prstGeom>
            <a:solidFill>
              <a:srgbClr val="1207EB"/>
            </a:solidFill>
            <a:ln>
              <a:solidFill>
                <a:srgbClr val="473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2858" y="997048"/>
              <a:ext cx="9563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mtClean="0"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윤용식</a:t>
              </a:r>
              <a:endPara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436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" y="854525"/>
            <a:ext cx="5873059" cy="54548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364047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Multipart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객체를 통하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하나 이상의 이미지 파일을 등록할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 유무를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‘Y’, ‘N’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구분하였으며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사용 유무 목록을 가져옵니다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등록 버튼 클릭 시 상품의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 이미지와 서브이미지 항목을 제외한 모든 항목들이 공백일 경우를 체크하여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공백일 시 경고 메시지를 보여줍니다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848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67592" y="3212611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4866" y="543788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668555" y="5761833"/>
            <a:ext cx="2082704" cy="29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6800" y="2593909"/>
            <a:ext cx="2154459" cy="1645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68555" y="5482158"/>
            <a:ext cx="2082704" cy="280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84866" y="580721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82196" y="732434"/>
            <a:ext cx="2780008" cy="1004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26481" y="1746180"/>
            <a:ext cx="0" cy="84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1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77" y="854524"/>
            <a:ext cx="7545925" cy="36940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70917"/>
              </p:ext>
            </p:extLst>
          </p:nvPr>
        </p:nvGraphicFramePr>
        <p:xfrm>
          <a:off x="8232336" y="854524"/>
          <a:ext cx="3679571" cy="31733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 등록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팝업과 공지로 구분하여 등록할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팝업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 목록을 미리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Select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메뉴에서 팝업을 선택할 시 아래에 팝업을 등록하는 창이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요청 버튼을 클릭 시 관리자가 입력한 팝업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상태는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대기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＇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저장됩니다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팝업은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관리자가 검토 후 승인 처리를 하게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MANAGER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관리자는 승인 처리를 직접 할 수 없고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또는 공지 등록 시 승인 요청을 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3640" y="24240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640" y="364534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7212" y="3607637"/>
            <a:ext cx="758092" cy="369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7211" y="2424075"/>
            <a:ext cx="5590149" cy="369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1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39" y="854524"/>
            <a:ext cx="6263717" cy="49978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269229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기법으로 미리 가져온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Select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메뉴에서 공지사항을 선택하면 팝업 등록에 대한 창이 사라지고 공지 등록 창이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없음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요청 버튼 클릭 시 팝업 등록과 동일하게 관리자가 입력한 내용이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상태가 승인 대기로 변경됩니다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관리자가 해당 공지 내용을 검토 후 승인 처리를 진행합니다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3638" y="1656156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076" y="520184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14401" y="5235057"/>
            <a:ext cx="763398" cy="28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9293" y="1622944"/>
            <a:ext cx="5590149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0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282" y="871464"/>
            <a:ext cx="7952854" cy="353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04705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 이동 시 관리자가 등록한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리스트가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최고 권한을 가진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 승인을 처리 한 공지 또는 팝업일 경우 승인처리일자가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상태는 처리 완료로 구분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수정과 삭제 버튼 클릭 시 각각 수정 페이지로 이동하여 정보 수정이 가능하며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삭제가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편리하게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리스트를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0753" y="220221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7852" y="397549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24712" y="3988685"/>
            <a:ext cx="823054" cy="28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48683" y="1588767"/>
            <a:ext cx="5906457" cy="2270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22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69" y="854524"/>
            <a:ext cx="6091197" cy="55291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56880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리스트에서 수정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공지 또는 팝업의 내용이 화면에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MANAGER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 또한 내용을 수정할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구분은 접수 완료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완료로 구분되며 해당 목록은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미리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구분을 처리하는 부분은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접속했을 때에만 보입니다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따라서 최종 승인 결정은 최고 관리자만 처리할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120" y="305966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120" y="54494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92371" y="5428731"/>
            <a:ext cx="5383930" cy="661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6436" y="1429268"/>
            <a:ext cx="5536977" cy="3738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87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42" y="767594"/>
            <a:ext cx="6614446" cy="52849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609639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또한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리스트에서 수정 버튼 클릭 시 해당 팝업에 대한 내용을 가져온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팝업의 경우 이미지 파일을 새롭게 업로드 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수정할 이미지를 다시 선택하지 않는 경우 기존의 이미지가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변경 없이 저장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팝업에 대한 승인 구분 또한 동일하게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관리자에게만 보여집니다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완료 버튼 클릭 시 해당 내용이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리스트 버튼 클릭 시 다시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1630" y="282271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904" y="495887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58146" y="4958877"/>
            <a:ext cx="5912435" cy="661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9233" y="1426128"/>
            <a:ext cx="5981349" cy="3330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08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4" y="854524"/>
            <a:ext cx="7129770" cy="2401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75644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 또는 회원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해당 주문 내역 검색이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배송관리 페이지 이동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주문 내역 리스트를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주문에 대한 상태는 구매 시 기본적으로 결제 완료가 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상태 수정하기 버튼 클릭 시 관리자가 해당 주문 건의 상태를 변경할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주문번호 클릭 시 해당 주문번호의 상세 내역을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8320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464" y="239914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00960" y="2181138"/>
            <a:ext cx="5394123" cy="805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00960" y="1812022"/>
            <a:ext cx="1523237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03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51" y="854523"/>
            <a:ext cx="7648973" cy="32980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상태 수정하기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Modal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창을 통해 어떤 주문번호의 상태 변경인지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변경할 수 있는 상태 항목을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 항목은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페이지 이동 없이 목록을 가져온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Modal body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변경하기 버튼 클릭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관리자가 선택한 주문 번호와 변경 항목을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보내 수정한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없이 상태 변경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64833" y="5251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0175" y="150789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18218" y="1837189"/>
            <a:ext cx="678575" cy="39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24197" y="934391"/>
            <a:ext cx="2948097" cy="294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769E32-B1A4-D972-245E-5C005926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346" y="4232418"/>
            <a:ext cx="7648973" cy="19251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561FFF-CD67-2C89-C173-C58A4F901EF7}"/>
              </a:ext>
            </a:extLst>
          </p:cNvPr>
          <p:cNvSpPr/>
          <p:nvPr/>
        </p:nvSpPr>
        <p:spPr>
          <a:xfrm>
            <a:off x="4778930" y="5609194"/>
            <a:ext cx="678575" cy="39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02E098-63EA-D6B5-BAFB-9DCECABFF42E}"/>
              </a:ext>
            </a:extLst>
          </p:cNvPr>
          <p:cNvCxnSpPr/>
          <p:nvPr/>
        </p:nvCxnSpPr>
        <p:spPr>
          <a:xfrm>
            <a:off x="4572000" y="3884103"/>
            <a:ext cx="335560" cy="1702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6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8534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63020"/>
              </p:ext>
            </p:extLst>
          </p:nvPr>
        </p:nvGraphicFramePr>
        <p:xfrm>
          <a:off x="8232336" y="854524"/>
          <a:ext cx="3679571" cy="21979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관리 페이지에서 주문번호 클릭 시 해당 주문 번호의 상세 내역 페이지로 이동하며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번호의 상세 내역을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하나 이상의 상품을 주문했을 시에도 모든 내역을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그에 따라 주문 총액 또한 다르게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이전 페이지로 이동 버튼 클릭 시 다시 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관리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8320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190" y="30596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43420" y="3095538"/>
            <a:ext cx="95583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43418" y="1647584"/>
            <a:ext cx="5678835" cy="1447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81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127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15698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페이지는 고객 센터로 회원이 직접 주문 또는 배송 건에 대한 문의를 하였을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신속한 검색을 위해 만든 페이지로 회원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휴대폰 번호를 통해 주문 건 검색이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결과가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 클릭 시 해당 주문 번호의 주문 상세 내역을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76214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190" y="22682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08870" y="2097247"/>
            <a:ext cx="5486880" cy="711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08870" y="1796381"/>
            <a:ext cx="1515327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1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091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207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66088"/>
              </p:ext>
            </p:extLst>
          </p:nvPr>
        </p:nvGraphicFramePr>
        <p:xfrm>
          <a:off x="8232336" y="854524"/>
          <a:ext cx="3679571" cy="366826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쇼핑몰에서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문의 리스트를 화면에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좀 더 편리하게 리스트를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이미 저장되어 있는 문의 유형 목록을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06248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전체 라디오 버튼 선택 후 돋보기 버튼 클릭 시 전체 문의 목록이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미처리 선택 시 관리자가 문의에 대한 답변을 등록하지 않은 목록만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선택 시 관리자가 답변을 등록한 목록만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66810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 버튼 클릭 시 해당 문의의 상세 내용을 볼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77689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89" y="215514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9708" y="265206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43417" y="1984096"/>
            <a:ext cx="5662057" cy="711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0547" y="2695521"/>
            <a:ext cx="931178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731BB1-2464-7114-8B0E-851C24A8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3429000"/>
            <a:ext cx="7575083" cy="1910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19705-21E9-58C5-1933-1F694B03442B}"/>
              </a:ext>
            </a:extLst>
          </p:cNvPr>
          <p:cNvSpPr/>
          <p:nvPr/>
        </p:nvSpPr>
        <p:spPr>
          <a:xfrm>
            <a:off x="2164360" y="4110605"/>
            <a:ext cx="3397541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24D6BB-4D15-CCB8-C448-8060646D3171}"/>
              </a:ext>
            </a:extLst>
          </p:cNvPr>
          <p:cNvSpPr/>
          <p:nvPr/>
        </p:nvSpPr>
        <p:spPr>
          <a:xfrm>
            <a:off x="5561901" y="4105132"/>
            <a:ext cx="1068200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D82FD3-4643-C802-FD19-C30E34243832}"/>
              </a:ext>
            </a:extLst>
          </p:cNvPr>
          <p:cNvSpPr txBox="1"/>
          <p:nvPr/>
        </p:nvSpPr>
        <p:spPr>
          <a:xfrm>
            <a:off x="1769700" y="410513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BF92A-81A1-F557-78F4-DE1C2DF962C6}"/>
              </a:ext>
            </a:extLst>
          </p:cNvPr>
          <p:cNvSpPr txBox="1"/>
          <p:nvPr/>
        </p:nvSpPr>
        <p:spPr>
          <a:xfrm>
            <a:off x="6630101" y="403062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④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EEA70-EDAF-827E-95F8-3F10E21DA3F6}"/>
              </a:ext>
            </a:extLst>
          </p:cNvPr>
          <p:cNvSpPr/>
          <p:nvPr/>
        </p:nvSpPr>
        <p:spPr>
          <a:xfrm>
            <a:off x="6200862" y="4616541"/>
            <a:ext cx="823899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155D-345D-F103-C6B1-23D5D0CDCACC}"/>
              </a:ext>
            </a:extLst>
          </p:cNvPr>
          <p:cNvSpPr txBox="1"/>
          <p:nvPr/>
        </p:nvSpPr>
        <p:spPr>
          <a:xfrm>
            <a:off x="7024761" y="45636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94447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850" y="854524"/>
            <a:ext cx="4870437" cy="4833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59362"/>
              </p:ext>
            </p:extLst>
          </p:nvPr>
        </p:nvGraphicFramePr>
        <p:xfrm>
          <a:off x="8232336" y="854524"/>
          <a:ext cx="3679571" cy="226479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선택한 문의의 상세 내용을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처리자로는 현재 접속한 관리자의 계정 정보를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principa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통해 가져오도록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답글 등록 버튼 클릭 시 관리자가 입력한 답변 내용이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마이페이지에서 관리자가 등록한 답변을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리스트 버튼 클릭 시 다시 고객문의 리스트 페이지로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39347" y="24534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6621" y="50114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87216" y="5083729"/>
            <a:ext cx="1957324" cy="402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87216" y="1681164"/>
            <a:ext cx="1957324" cy="3402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58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29DCA-CC94-D185-3CEB-36060BE65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0"/>
          <a:stretch/>
        </p:blipFill>
        <p:spPr>
          <a:xfrm>
            <a:off x="0" y="854524"/>
            <a:ext cx="7952242" cy="4626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971703" y="70464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853159" y="31512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224043" y="2757821"/>
            <a:ext cx="3587654" cy="2098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C5DEFBD-F86F-26A0-19C0-80675A189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49986"/>
              </p:ext>
            </p:extLst>
          </p:nvPr>
        </p:nvGraphicFramePr>
        <p:xfrm>
          <a:off x="8232336" y="854524"/>
          <a:ext cx="3679571" cy="14664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 선택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관리자가 등록한 카테고리를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동적으로 불러옵니다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로딩 시 관리자가 등록한 팝업을 띄워주며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창 닫기 클릭 시 해당 팝업이 사라집니다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83BED2-38E4-09B6-1BBA-C6F4F4D0704C}"/>
              </a:ext>
            </a:extLst>
          </p:cNvPr>
          <p:cNvSpPr/>
          <p:nvPr/>
        </p:nvSpPr>
        <p:spPr>
          <a:xfrm>
            <a:off x="2326354" y="822487"/>
            <a:ext cx="550415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F74513-A577-A7FD-1A56-4A997A96A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5" t="8979" r="7519" b="61050"/>
          <a:stretch/>
        </p:blipFill>
        <p:spPr>
          <a:xfrm>
            <a:off x="5370992" y="4446559"/>
            <a:ext cx="6285390" cy="17165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3DCEFF-C678-53BA-9033-FA93F0DDC455}"/>
              </a:ext>
            </a:extLst>
          </p:cNvPr>
          <p:cNvSpPr/>
          <p:nvPr/>
        </p:nvSpPr>
        <p:spPr>
          <a:xfrm>
            <a:off x="5333865" y="4410435"/>
            <a:ext cx="6285389" cy="175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B7A82-FB36-7DCB-AF34-D1260ECB39F6}"/>
              </a:ext>
            </a:extLst>
          </p:cNvPr>
          <p:cNvSpPr/>
          <p:nvPr/>
        </p:nvSpPr>
        <p:spPr>
          <a:xfrm>
            <a:off x="2627254" y="4642656"/>
            <a:ext cx="364521" cy="213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181F9F-69A6-47E3-3C9E-8928A3B0558E}"/>
              </a:ext>
            </a:extLst>
          </p:cNvPr>
          <p:cNvCxnSpPr/>
          <p:nvPr/>
        </p:nvCxnSpPr>
        <p:spPr>
          <a:xfrm>
            <a:off x="7642371" y="1191819"/>
            <a:ext cx="0" cy="31201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3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90C05C-479A-92CD-1468-2B92EEEE4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1" t="6636" r="23985" b="-1923"/>
          <a:stretch/>
        </p:blipFill>
        <p:spPr>
          <a:xfrm>
            <a:off x="778531" y="662928"/>
            <a:ext cx="6362268" cy="62927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119632" y="1611566"/>
            <a:ext cx="2815297" cy="144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761821" y="153370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328120" y="155957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91029" y="3591191"/>
            <a:ext cx="2743900" cy="66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836"/>
              </p:ext>
            </p:extLst>
          </p:nvPr>
        </p:nvGraphicFramePr>
        <p:xfrm>
          <a:off x="8232336" y="854524"/>
          <a:ext cx="3679571" cy="303060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아이디와 비밀번호는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패턴을 통해 검증하며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Onkeyup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함수를 통해 사용자가 즉각적으로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입력 정보의 오류를 확인 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휴대번호 또한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검증을 거치며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편의를 위해 예시를 보여줬습니다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숫자만 입력해도 하이픈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(-)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 자동 생성됩니다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이메일을 입력하고 인증번호 받기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형식이 맞으면 인증번호를 보내주고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그렇지 않은 경우 메시지를 띄워줍니다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인증 성공 시의 메시지입니다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60E1D74-76A7-C60B-80F6-1D366783D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2" t="24559" r="49393" b="53522"/>
          <a:stretch/>
        </p:blipFill>
        <p:spPr>
          <a:xfrm>
            <a:off x="4644540" y="1631357"/>
            <a:ext cx="2947387" cy="1447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DFB824-50B1-A6E8-33D7-ED06429EC0B1}"/>
              </a:ext>
            </a:extLst>
          </p:cNvPr>
          <p:cNvSpPr txBox="1"/>
          <p:nvPr/>
        </p:nvSpPr>
        <p:spPr>
          <a:xfrm>
            <a:off x="778531" y="375186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1221DB-A9A0-D617-3B11-FF3E4644A260}"/>
              </a:ext>
            </a:extLst>
          </p:cNvPr>
          <p:cNvSpPr/>
          <p:nvPr/>
        </p:nvSpPr>
        <p:spPr>
          <a:xfrm>
            <a:off x="1191029" y="4253083"/>
            <a:ext cx="4508435" cy="66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BCDF0B-D46A-7E95-44C2-0639B281A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6" t="55601" r="49869" b="34955"/>
          <a:stretch/>
        </p:blipFill>
        <p:spPr>
          <a:xfrm>
            <a:off x="4646173" y="3587029"/>
            <a:ext cx="2907124" cy="6237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80FA6D-5C49-6754-E1D4-E04431F2F719}"/>
              </a:ext>
            </a:extLst>
          </p:cNvPr>
          <p:cNvSpPr txBox="1"/>
          <p:nvPr/>
        </p:nvSpPr>
        <p:spPr>
          <a:xfrm>
            <a:off x="841721" y="420256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④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1CFA87-7CD7-102B-A348-56547FAD7876}"/>
              </a:ext>
            </a:extLst>
          </p:cNvPr>
          <p:cNvSpPr/>
          <p:nvPr/>
        </p:nvSpPr>
        <p:spPr>
          <a:xfrm>
            <a:off x="2591611" y="680620"/>
            <a:ext cx="2815297" cy="85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59AF3-D88D-2E93-DB14-E1C380D9C3B1}"/>
              </a:ext>
            </a:extLst>
          </p:cNvPr>
          <p:cNvSpPr txBox="1"/>
          <p:nvPr/>
        </p:nvSpPr>
        <p:spPr>
          <a:xfrm>
            <a:off x="2239347" y="618896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A7703E-4933-95C5-DFBC-E996D6B647B3}"/>
              </a:ext>
            </a:extLst>
          </p:cNvPr>
          <p:cNvCxnSpPr>
            <a:cxnSpLocks/>
          </p:cNvCxnSpPr>
          <p:nvPr/>
        </p:nvCxnSpPr>
        <p:spPr>
          <a:xfrm>
            <a:off x="3934929" y="2306972"/>
            <a:ext cx="576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71BD2C-3910-054D-4C50-F27AF4695E66}"/>
              </a:ext>
            </a:extLst>
          </p:cNvPr>
          <p:cNvCxnSpPr>
            <a:cxnSpLocks/>
          </p:cNvCxnSpPr>
          <p:nvPr/>
        </p:nvCxnSpPr>
        <p:spPr>
          <a:xfrm>
            <a:off x="3934929" y="3906757"/>
            <a:ext cx="576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06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23BBA-5398-D1EC-0BB9-96D84357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4" t="13267" r="25437" b="9705"/>
          <a:stretch/>
        </p:blipFill>
        <p:spPr>
          <a:xfrm>
            <a:off x="649956" y="1218600"/>
            <a:ext cx="6081204" cy="50869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6829C3-0497-D756-960E-98107E54A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60189" r="43553" b="16530"/>
          <a:stretch/>
        </p:blipFill>
        <p:spPr>
          <a:xfrm>
            <a:off x="4487040" y="4066170"/>
            <a:ext cx="3957922" cy="1537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7A83A4-04CA-FEF6-9E27-1E345821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91" y="775477"/>
            <a:ext cx="1918957" cy="21854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4599810" y="4066170"/>
            <a:ext cx="3846794" cy="157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743390" y="412576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924197" y="563940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221190" y="736283"/>
            <a:ext cx="4389493" cy="2298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59772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Daum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연동하여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주소를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가입 버튼 클릭 시 아이디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 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등 반드시 등록되어야 하는 정보들의 입력 여부를 확인합니다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하나라도 입력되지 않을 경우 입력 요청 메시지 출력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위치에 포인터를 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검증 시 실패했을 경우에도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메시지 출력과 함께 회원 가입을 막습니다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C2B80C45-5447-3E77-5FDD-069A9034A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843" y="775477"/>
            <a:ext cx="1973523" cy="21854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E99D52-32B1-09F8-C4C3-AF2167E82B0F}"/>
              </a:ext>
            </a:extLst>
          </p:cNvPr>
          <p:cNvSpPr/>
          <p:nvPr/>
        </p:nvSpPr>
        <p:spPr>
          <a:xfrm>
            <a:off x="3274576" y="5639400"/>
            <a:ext cx="429208" cy="428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C03379-4E37-B5E1-CABA-581DA01B2EE3}"/>
              </a:ext>
            </a:extLst>
          </p:cNvPr>
          <p:cNvSpPr/>
          <p:nvPr/>
        </p:nvSpPr>
        <p:spPr>
          <a:xfrm>
            <a:off x="3703784" y="4449828"/>
            <a:ext cx="673638" cy="260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37225D-8E2D-CB43-BDD5-3711824D05BA}"/>
              </a:ext>
            </a:extLst>
          </p:cNvPr>
          <p:cNvCxnSpPr>
            <a:cxnSpLocks/>
          </p:cNvCxnSpPr>
          <p:nvPr/>
        </p:nvCxnSpPr>
        <p:spPr>
          <a:xfrm flipV="1">
            <a:off x="4253218" y="3035135"/>
            <a:ext cx="0" cy="14146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04FC54-F422-B679-09B8-87589F749A34}"/>
              </a:ext>
            </a:extLst>
          </p:cNvPr>
          <p:cNvCxnSpPr>
            <a:cxnSpLocks/>
          </p:cNvCxnSpPr>
          <p:nvPr/>
        </p:nvCxnSpPr>
        <p:spPr>
          <a:xfrm>
            <a:off x="6502866" y="2273417"/>
            <a:ext cx="0" cy="1792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4FEC13-FEB2-A8B1-F2A7-7295BC7EB8F4}"/>
              </a:ext>
            </a:extLst>
          </p:cNvPr>
          <p:cNvCxnSpPr>
            <a:cxnSpLocks/>
          </p:cNvCxnSpPr>
          <p:nvPr/>
        </p:nvCxnSpPr>
        <p:spPr>
          <a:xfrm>
            <a:off x="5610683" y="2273417"/>
            <a:ext cx="8921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0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9E6EA98-ECA7-E048-5D0C-D7B399CA2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1" t="20930" r="34836" b="21669"/>
          <a:stretch/>
        </p:blipFill>
        <p:spPr>
          <a:xfrm>
            <a:off x="4491923" y="4092506"/>
            <a:ext cx="2670098" cy="2676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31624-583A-26E2-9A53-50FE0094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16124" r="23980" b="45393"/>
          <a:stretch/>
        </p:blipFill>
        <p:spPr>
          <a:xfrm>
            <a:off x="817930" y="1218600"/>
            <a:ext cx="6344091" cy="25413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817930" y="1083077"/>
            <a:ext cx="6275327" cy="267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39899" y="13338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993710" y="274955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57399" y="3080551"/>
            <a:ext cx="1275084" cy="34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61302"/>
              </p:ext>
            </p:extLst>
          </p:nvPr>
        </p:nvGraphicFramePr>
        <p:xfrm>
          <a:off x="8232336" y="854524"/>
          <a:ext cx="3679571" cy="19565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시 아이디와 비밀번호를 검증하며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정보와 불일치할 경우 메시지를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클릭 시 아이디 찾기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클릭 시 비밀번호 찾기로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카카오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연동하여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카카오 계정으로 로그인이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0D611C4-EC3E-6B99-58EF-A7DAE7A91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95" t="6613" r="37847" b="79608"/>
          <a:stretch/>
        </p:blipFill>
        <p:spPr>
          <a:xfrm>
            <a:off x="4924051" y="854524"/>
            <a:ext cx="2933087" cy="9099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6C15C-1DCD-1CAE-0414-20BF58ABFD35}"/>
              </a:ext>
            </a:extLst>
          </p:cNvPr>
          <p:cNvSpPr/>
          <p:nvPr/>
        </p:nvSpPr>
        <p:spPr>
          <a:xfrm>
            <a:off x="3886828" y="2732102"/>
            <a:ext cx="2132231" cy="34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D7129-7166-D018-4C2D-2088448CD0A8}"/>
              </a:ext>
            </a:extLst>
          </p:cNvPr>
          <p:cNvSpPr txBox="1"/>
          <p:nvPr/>
        </p:nvSpPr>
        <p:spPr>
          <a:xfrm>
            <a:off x="3818064" y="239959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648E-FA4D-7838-8CD3-CB6ACC865108}"/>
              </a:ext>
            </a:extLst>
          </p:cNvPr>
          <p:cNvSpPr/>
          <p:nvPr/>
        </p:nvSpPr>
        <p:spPr>
          <a:xfrm>
            <a:off x="4414866" y="3935039"/>
            <a:ext cx="2747155" cy="267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4029C3-A589-17AB-C149-C2E327386144}"/>
              </a:ext>
            </a:extLst>
          </p:cNvPr>
          <p:cNvSpPr/>
          <p:nvPr/>
        </p:nvSpPr>
        <p:spPr>
          <a:xfrm>
            <a:off x="4952944" y="854523"/>
            <a:ext cx="2832774" cy="848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B2AE05-EA1B-49DE-C3D8-28AE9B476025}"/>
              </a:ext>
            </a:extLst>
          </p:cNvPr>
          <p:cNvSpPr/>
          <p:nvPr/>
        </p:nvSpPr>
        <p:spPr>
          <a:xfrm>
            <a:off x="6096000" y="3126925"/>
            <a:ext cx="787449" cy="21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CECDB3-DAF1-9301-C124-325CE5208D3F}"/>
              </a:ext>
            </a:extLst>
          </p:cNvPr>
          <p:cNvCxnSpPr>
            <a:cxnSpLocks/>
          </p:cNvCxnSpPr>
          <p:nvPr/>
        </p:nvCxnSpPr>
        <p:spPr>
          <a:xfrm>
            <a:off x="4072159" y="4966283"/>
            <a:ext cx="35022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6553AB0-A8F6-3195-BA83-140CF9503E4F}"/>
              </a:ext>
            </a:extLst>
          </p:cNvPr>
          <p:cNvCxnSpPr>
            <a:cxnSpLocks/>
          </p:cNvCxnSpPr>
          <p:nvPr/>
        </p:nvCxnSpPr>
        <p:spPr>
          <a:xfrm>
            <a:off x="4083887" y="3095214"/>
            <a:ext cx="0" cy="1871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6925C56-0A4C-D438-4386-6D1000A8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3" t="16123" r="24636" b="49537"/>
          <a:stretch/>
        </p:blipFill>
        <p:spPr>
          <a:xfrm>
            <a:off x="177282" y="3894525"/>
            <a:ext cx="4625454" cy="1944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EB8D39-C289-118E-1ADE-DE3DDDD03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16124" r="23984" b="47883"/>
          <a:stretch/>
        </p:blipFill>
        <p:spPr>
          <a:xfrm>
            <a:off x="1145004" y="1018917"/>
            <a:ext cx="6343606" cy="2377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251752" y="1081376"/>
            <a:ext cx="6063448" cy="231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822543" y="11918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75317"/>
              </p:ext>
            </p:extLst>
          </p:nvPr>
        </p:nvGraphicFramePr>
        <p:xfrm>
          <a:off x="8232336" y="854524"/>
          <a:ext cx="3679571" cy="146405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찾기에 필요한 정보를 입력 후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있는 계정 정보를 조회하여 해당 정보와 일치하는 아이디를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일치하는 계정이 없을 시에는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안내 메시지를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62B82DD-B59C-BC72-C229-FC72D2FF1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95" t="6637" r="37811" b="79742"/>
          <a:stretch/>
        </p:blipFill>
        <p:spPr>
          <a:xfrm>
            <a:off x="4978459" y="3922199"/>
            <a:ext cx="4066606" cy="1245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B488B5-812F-C275-A074-2F59BEEC0995}"/>
              </a:ext>
            </a:extLst>
          </p:cNvPr>
          <p:cNvCxnSpPr>
            <a:cxnSpLocks/>
          </p:cNvCxnSpPr>
          <p:nvPr/>
        </p:nvCxnSpPr>
        <p:spPr>
          <a:xfrm flipH="1">
            <a:off x="3347207" y="3388812"/>
            <a:ext cx="437161" cy="505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250944C-A2B0-C4A3-B87C-B952A9F6DB7B}"/>
              </a:ext>
            </a:extLst>
          </p:cNvPr>
          <p:cNvCxnSpPr>
            <a:cxnSpLocks/>
          </p:cNvCxnSpPr>
          <p:nvPr/>
        </p:nvCxnSpPr>
        <p:spPr>
          <a:xfrm>
            <a:off x="4917413" y="3423595"/>
            <a:ext cx="438550" cy="470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339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B4789AD-60D3-58EB-194B-A589366CF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0" t="6637" r="23889" b="50000"/>
          <a:stretch/>
        </p:blipFill>
        <p:spPr>
          <a:xfrm>
            <a:off x="1037145" y="3308474"/>
            <a:ext cx="6280230" cy="2863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D0AE3D-9B79-1288-BAD8-64C051936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4" t="16124" r="23984" b="53184"/>
          <a:stretch/>
        </p:blipFill>
        <p:spPr>
          <a:xfrm>
            <a:off x="1037147" y="1128598"/>
            <a:ext cx="6280229" cy="2026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037146" y="1149102"/>
            <a:ext cx="6159181" cy="1895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607937" y="11918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607937" y="391672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042738" y="3205877"/>
            <a:ext cx="6153589" cy="2966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77296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가입시 입력한 아이디와 이메일 정보를 통해 비밀번호 찾기를 진행합니다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입력한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정보와 같으면 인증번호를 메일로 전송합니다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전송된 인증 번호와 사용자가 입력한 인증 번호가 일치할 경우 비밀번호 수정이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수정 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적용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89E7026-E06E-830D-4286-2839F4D68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25215" r="24625" b="50000"/>
          <a:stretch/>
        </p:blipFill>
        <p:spPr>
          <a:xfrm>
            <a:off x="7788975" y="3699342"/>
            <a:ext cx="4122932" cy="148526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D491B1-91AE-BD45-0D75-8E64B75E3DFB}"/>
              </a:ext>
            </a:extLst>
          </p:cNvPr>
          <p:cNvCxnSpPr>
            <a:cxnSpLocks/>
          </p:cNvCxnSpPr>
          <p:nvPr/>
        </p:nvCxnSpPr>
        <p:spPr>
          <a:xfrm>
            <a:off x="7196327" y="4414709"/>
            <a:ext cx="669655" cy="54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09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56B786-F569-9E73-1F4E-6DAF69D9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1" t="8461" r="15753" b="22744"/>
          <a:stretch/>
        </p:blipFill>
        <p:spPr>
          <a:xfrm>
            <a:off x="139476" y="934303"/>
            <a:ext cx="7993255" cy="4543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3784368" y="1919197"/>
            <a:ext cx="610079" cy="388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355160" y="206768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630150" y="46246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2844755" y="5029200"/>
            <a:ext cx="1196894" cy="448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860502"/>
              </p:ext>
            </p:extLst>
          </p:nvPr>
        </p:nvGraphicFramePr>
        <p:xfrm>
          <a:off x="8232336" y="854524"/>
          <a:ext cx="3679571" cy="195357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위의 카테고리별 메뉴에 들어오면 해당 카테고리의 상품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사진 또는 상세보기 클릭 시 해당 상품의 정보가 담긴 상세페이지로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찜하기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클릭 시 사용자의 위시리스트에 해당 상품 정보를 저장합니다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04318" y="2507444"/>
            <a:ext cx="8028413" cy="3040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162CFF-7EC2-8F99-5758-1776FAE672C0}"/>
              </a:ext>
            </a:extLst>
          </p:cNvPr>
          <p:cNvSpPr/>
          <p:nvPr/>
        </p:nvSpPr>
        <p:spPr>
          <a:xfrm>
            <a:off x="2844754" y="2638780"/>
            <a:ext cx="2458765" cy="193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89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C256E0-3174-E51C-0C81-E04483CA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5" t="15477" r="25419"/>
          <a:stretch/>
        </p:blipFill>
        <p:spPr>
          <a:xfrm>
            <a:off x="691070" y="790640"/>
            <a:ext cx="6505257" cy="5581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03648" y="790640"/>
            <a:ext cx="2725352" cy="3287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55419" y="79064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6665976" y="160118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3818221" y="680200"/>
            <a:ext cx="2847755" cy="2529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98059"/>
              </p:ext>
            </p:extLst>
          </p:nvPr>
        </p:nvGraphicFramePr>
        <p:xfrm>
          <a:off x="8232336" y="854524"/>
          <a:ext cx="3679571" cy="342201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상품의 메인 이미지가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아래 서브 이미지 클릭 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서브 이미지를 크게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상품의 품목에 따라 옵션의 유무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옵션이 있는 경우 옵션 내용을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수량 입력 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BUY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바로 구매하기 페이지로 이동하며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CART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장바구니에 담기게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문의하기 클릭 시 해당 상품에 대한 문의를 할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BUY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버튼을 클릭하였으나 장바구니 및 위시리스트에 이미 있는 상품이라면 메시지를 띄워줍니다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E7D563F-ACE7-C4AF-CA33-C56406D7D62A}"/>
              </a:ext>
            </a:extLst>
          </p:cNvPr>
          <p:cNvSpPr txBox="1"/>
          <p:nvPr/>
        </p:nvSpPr>
        <p:spPr>
          <a:xfrm>
            <a:off x="6747126" y="33724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0EED32-EDF1-BE10-62E5-B6715C664131}"/>
              </a:ext>
            </a:extLst>
          </p:cNvPr>
          <p:cNvSpPr/>
          <p:nvPr/>
        </p:nvSpPr>
        <p:spPr>
          <a:xfrm>
            <a:off x="703649" y="3429001"/>
            <a:ext cx="1079431" cy="649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974BCB-C6DB-DBE5-5FCC-79BF21E0F66D}"/>
              </a:ext>
            </a:extLst>
          </p:cNvPr>
          <p:cNvSpPr/>
          <p:nvPr/>
        </p:nvSpPr>
        <p:spPr>
          <a:xfrm>
            <a:off x="3818221" y="3209545"/>
            <a:ext cx="284775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D77B77-DCA7-E5BC-B249-AE32FF16B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5" t="6637" r="37838" b="79473"/>
          <a:stretch/>
        </p:blipFill>
        <p:spPr>
          <a:xfrm>
            <a:off x="7531978" y="4595737"/>
            <a:ext cx="2934214" cy="91729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BB2905-0093-3929-49CF-E396A11E4DBC}"/>
              </a:ext>
            </a:extLst>
          </p:cNvPr>
          <p:cNvCxnSpPr>
            <a:cxnSpLocks/>
          </p:cNvCxnSpPr>
          <p:nvPr/>
        </p:nvCxnSpPr>
        <p:spPr>
          <a:xfrm>
            <a:off x="7909391" y="3112316"/>
            <a:ext cx="0" cy="15081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8F20D4-C444-B94D-5446-90D767DAE3D4}"/>
              </a:ext>
            </a:extLst>
          </p:cNvPr>
          <p:cNvCxnSpPr>
            <a:cxnSpLocks/>
          </p:cNvCxnSpPr>
          <p:nvPr/>
        </p:nvCxnSpPr>
        <p:spPr>
          <a:xfrm>
            <a:off x="6665976" y="3112316"/>
            <a:ext cx="12434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1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5233" y="923730"/>
            <a:ext cx="1231641" cy="485191"/>
          </a:xfrm>
          <a:prstGeom prst="rect">
            <a:avLst/>
          </a:prstGeom>
          <a:solidFill>
            <a:srgbClr val="1207EB"/>
          </a:solidFill>
          <a:ln>
            <a:solidFill>
              <a:srgbClr val="473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0485" y="990991"/>
            <a:ext cx="68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4154" y="990991"/>
            <a:ext cx="955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편리하며 관리자가 효율적으로 운영할 수 있는 소규모 쇼핑몰 시스템 개발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5233" y="1909282"/>
            <a:ext cx="11513975" cy="44402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51991" y="1568649"/>
            <a:ext cx="4170783" cy="522514"/>
          </a:xfrm>
          <a:prstGeom prst="roundRect">
            <a:avLst/>
          </a:prstGeom>
          <a:solidFill>
            <a:srgbClr val="1207EB"/>
          </a:solidFill>
          <a:ln>
            <a:solidFill>
              <a:srgbClr val="473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67506" y="1657975"/>
            <a:ext cx="322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쇼핑몰 시스템 개발을 위한 핵심 기능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0486" y="2431796"/>
            <a:ext cx="253326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43167" y="2424212"/>
            <a:ext cx="2528426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65848" y="2431796"/>
            <a:ext cx="255158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088529" y="2424212"/>
            <a:ext cx="250009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99507" y="2504275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2188" y="2496890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56447" y="2495828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59046" y="2504275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8976" y="2851673"/>
            <a:ext cx="234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관리자 페이지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3771" y="3343190"/>
            <a:ext cx="2192693" cy="228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Role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부여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페이지 권한 접근 제어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카테고리 등록과 수정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등록과 수정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1:1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문의 조회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답변 등록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문의 조회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답변 등록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주문 내역 조회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주문 건의 배송 상태 변경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3566" y="2856980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회원가입과 로그인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57825" y="285167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27128E-5C3A-DF68-019F-9015A1DE1185}"/>
              </a:ext>
            </a:extLst>
          </p:cNvPr>
          <p:cNvSpPr txBox="1"/>
          <p:nvPr/>
        </p:nvSpPr>
        <p:spPr>
          <a:xfrm>
            <a:off x="3646902" y="3357959"/>
            <a:ext cx="2192693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검증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 인증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Daum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찾기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시 세션 생성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ED44A-F451-3672-7C3F-818A1F629523}"/>
              </a:ext>
            </a:extLst>
          </p:cNvPr>
          <p:cNvSpPr txBox="1"/>
          <p:nvPr/>
        </p:nvSpPr>
        <p:spPr>
          <a:xfrm>
            <a:off x="6762619" y="287623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마이 페이지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9AA8-2F1B-7F58-1D54-408D61A24C33}"/>
              </a:ext>
            </a:extLst>
          </p:cNvPr>
          <p:cNvSpPr txBox="1"/>
          <p:nvPr/>
        </p:nvSpPr>
        <p:spPr>
          <a:xfrm>
            <a:off x="6433714" y="3364080"/>
            <a:ext cx="2192693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정보 수정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주문 내역 확인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1:1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문의 내역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문의 내역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배송지 추가 및 삭제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A7E22E-066F-F6CC-50B4-BB8255AA934C}"/>
              </a:ext>
            </a:extLst>
          </p:cNvPr>
          <p:cNvSpPr txBox="1"/>
          <p:nvPr/>
        </p:nvSpPr>
        <p:spPr>
          <a:xfrm>
            <a:off x="9510163" y="287623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상품 구매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1A4EC-B997-2D7A-1CD0-822D9AB29147}"/>
              </a:ext>
            </a:extLst>
          </p:cNvPr>
          <p:cNvSpPr txBox="1"/>
          <p:nvPr/>
        </p:nvSpPr>
        <p:spPr>
          <a:xfrm>
            <a:off x="9197630" y="3364079"/>
            <a:ext cx="219269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장바구니 담기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위시리스트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구매 진행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31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96B92F-157D-ACD6-C469-F5F096BC4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8" t="15477" r="25364" b="48421"/>
          <a:stretch/>
        </p:blipFill>
        <p:spPr>
          <a:xfrm>
            <a:off x="919063" y="1063819"/>
            <a:ext cx="6081204" cy="23842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919064" y="1149102"/>
            <a:ext cx="6277264" cy="2246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547783" y="109699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79778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찜하기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WISH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버튼을 클릭한 상품을 위시리스트에 담으며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마이 페이지의 나의 위시리스트 페이지에서 목록을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15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F942FF-9E67-9437-95B5-65498CEC9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t="15477" r="16991" b="50501"/>
          <a:stretch/>
        </p:blipFill>
        <p:spPr>
          <a:xfrm>
            <a:off x="402864" y="1001812"/>
            <a:ext cx="7427743" cy="2246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77282" y="182393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88260" y="285692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533208" y="2834557"/>
            <a:ext cx="7297397" cy="414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63704"/>
              </p:ext>
            </p:extLst>
          </p:nvPr>
        </p:nvGraphicFramePr>
        <p:xfrm>
          <a:off x="8232336" y="854524"/>
          <a:ext cx="3679571" cy="29295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장바구니에 저장한 상품 목록을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상품은 목록에서 삭제합니다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하단에는 장바구니에 담긴 상품의 총액을 표시합니다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체크박스로 상품을 선택 후 구매하기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여부를 한번 더 체크 후 사용자가 확인 클릭 시 선택 상품을 구매할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계속 쇼핑하기 버튼은 다시 쇼핑몰로 이동할 수 있게 해주며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구매페이지 이동 버튼 클릭 시 사용자가 다른 작업을 하던 중이었어도 구매를 진행하던  페이지로 언제든지 다시 이동 가능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533209" y="1308517"/>
            <a:ext cx="7297398" cy="1526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E7230B-C580-1621-8957-4ADF143BD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5" t="6637" r="38095" b="79473"/>
          <a:stretch/>
        </p:blipFill>
        <p:spPr>
          <a:xfrm>
            <a:off x="4430285" y="3429000"/>
            <a:ext cx="2902921" cy="917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889AF-1E87-FAA7-FE4B-C9177E85F495}"/>
              </a:ext>
            </a:extLst>
          </p:cNvPr>
          <p:cNvSpPr/>
          <p:nvPr/>
        </p:nvSpPr>
        <p:spPr>
          <a:xfrm>
            <a:off x="4430284" y="3367556"/>
            <a:ext cx="2902921" cy="917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28D158-ED29-6184-0606-AB93EE5424FB}"/>
              </a:ext>
            </a:extLst>
          </p:cNvPr>
          <p:cNvCxnSpPr>
            <a:cxnSpLocks/>
          </p:cNvCxnSpPr>
          <p:nvPr/>
        </p:nvCxnSpPr>
        <p:spPr>
          <a:xfrm>
            <a:off x="3461381" y="3867325"/>
            <a:ext cx="9689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8641A8-0B57-1460-33A8-67025EA5E2A2}"/>
              </a:ext>
            </a:extLst>
          </p:cNvPr>
          <p:cNvCxnSpPr>
            <a:cxnSpLocks/>
          </p:cNvCxnSpPr>
          <p:nvPr/>
        </p:nvCxnSpPr>
        <p:spPr>
          <a:xfrm>
            <a:off x="3461381" y="3112316"/>
            <a:ext cx="0" cy="7550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1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89B834-D92A-BCAC-10D8-0E812BD1F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5477" r="23985"/>
          <a:stretch/>
        </p:blipFill>
        <p:spPr>
          <a:xfrm>
            <a:off x="772342" y="854524"/>
            <a:ext cx="6313797" cy="5581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882173" y="1191819"/>
            <a:ext cx="5998022" cy="2004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17435" y="194979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375573" y="400844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70013" y="3195961"/>
            <a:ext cx="6010182" cy="3283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07862"/>
              </p:ext>
            </p:extLst>
          </p:nvPr>
        </p:nvGraphicFramePr>
        <p:xfrm>
          <a:off x="8232336" y="854524"/>
          <a:ext cx="3679571" cy="348399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페이지 이동 시 먼저 사용자가 선택한 상품과 수량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옵션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총액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총 적립금을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페이지에서도 수량 수정이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구매자의 정보와 배송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정보의 경우 사용자가 이미 설정한 기본 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별칭 목록에 대한 라디오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기법으로 페이지 이동 없이 해당 주소 정보를 호출합니다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포인트의 경우 사용자가 원하는 만큼 입력한 값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전액 사용에 맞게 결제 금액이 달라집니다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이후 결제하기 클릭 시 주문번호가 중복되지 않도록 난수로 생성하여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068221" y="5843668"/>
            <a:ext cx="3237450" cy="301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84ED66-ACFE-E706-03B1-F7CC4D036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6" t="36985" r="52015" b="45344"/>
          <a:stretch/>
        </p:blipFill>
        <p:spPr>
          <a:xfrm>
            <a:off x="5380846" y="4033087"/>
            <a:ext cx="2645546" cy="1167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654F22-14A3-1C08-193C-B462A2AD27FE}"/>
              </a:ext>
            </a:extLst>
          </p:cNvPr>
          <p:cNvCxnSpPr>
            <a:cxnSpLocks/>
          </p:cNvCxnSpPr>
          <p:nvPr/>
        </p:nvCxnSpPr>
        <p:spPr>
          <a:xfrm>
            <a:off x="3536881" y="4311941"/>
            <a:ext cx="16726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82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0451E3-B282-D40C-A2D5-CF0722B4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3" t="13729" r="34563" b="32645"/>
          <a:stretch/>
        </p:blipFill>
        <p:spPr>
          <a:xfrm>
            <a:off x="1620349" y="854524"/>
            <a:ext cx="3764130" cy="35414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620347" y="898721"/>
            <a:ext cx="3764131" cy="3497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072687" y="178164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79073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페이지에서 결제 완료 시에 주문 번호와 함께 구매 일시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배송지 주소를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3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08B8BD-A119-FD35-D121-8C1958AB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1" t="8185" r="16000" b="39477"/>
          <a:stretch/>
        </p:blipFill>
        <p:spPr>
          <a:xfrm>
            <a:off x="177282" y="1070573"/>
            <a:ext cx="7732278" cy="3456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85097" y="921227"/>
            <a:ext cx="7916486" cy="3605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7225746" y="5652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405262" y="18734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3414319" y="4043494"/>
            <a:ext cx="1409352" cy="40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42152"/>
              </p:ext>
            </p:extLst>
          </p:nvPr>
        </p:nvGraphicFramePr>
        <p:xfrm>
          <a:off x="8232336" y="854524"/>
          <a:ext cx="3679571" cy="19565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시 사용자는 관리자가 등록한 공지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통해 제목의 어떤 문자열로 검색하여도 검색 결과가 조회됩니다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편리하게 공지 내용을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280093" y="1860300"/>
            <a:ext cx="2030173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10C013-7223-CF8E-CE5A-6BFE5C20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5" t="20590" r="21084" b="59283"/>
          <a:stretch/>
        </p:blipFill>
        <p:spPr>
          <a:xfrm>
            <a:off x="439521" y="4913881"/>
            <a:ext cx="5344688" cy="918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4284F2-54B8-61C3-77F4-C92CBFF79D86}"/>
              </a:ext>
            </a:extLst>
          </p:cNvPr>
          <p:cNvCxnSpPr>
            <a:cxnSpLocks/>
          </p:cNvCxnSpPr>
          <p:nvPr/>
        </p:nvCxnSpPr>
        <p:spPr>
          <a:xfrm>
            <a:off x="600734" y="2229633"/>
            <a:ext cx="0" cy="26024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C730E-E28B-F50C-F1F7-EF5FDB0125BB}"/>
              </a:ext>
            </a:extLst>
          </p:cNvPr>
          <p:cNvSpPr txBox="1"/>
          <p:nvPr/>
        </p:nvSpPr>
        <p:spPr>
          <a:xfrm>
            <a:off x="2981204" y="404349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927151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212FC5-3730-A115-3B3B-9E9B00E23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2" t="17300" r="25650"/>
          <a:stretch/>
        </p:blipFill>
        <p:spPr>
          <a:xfrm>
            <a:off x="804043" y="759745"/>
            <a:ext cx="6159182" cy="54614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74772" y="6367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04043" y="636762"/>
            <a:ext cx="6159181" cy="573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497196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페이지에서 공지의 제목 클릭 시 상세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돌아가기 버튼 클릭 시 다시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77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A172F2-AD4D-A5C8-73B5-9439D592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8977" r="24074" b="35873"/>
          <a:stretch/>
        </p:blipFill>
        <p:spPr>
          <a:xfrm>
            <a:off x="822541" y="1121150"/>
            <a:ext cx="6302938" cy="29505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31216" y="1149102"/>
            <a:ext cx="6465112" cy="2950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587657" y="12539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918655" y="175565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964396"/>
              </p:ext>
            </p:extLst>
          </p:nvPr>
        </p:nvGraphicFramePr>
        <p:xfrm>
          <a:off x="8232336" y="854524"/>
          <a:ext cx="3679571" cy="17103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활용하여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문의유형 목록을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공백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null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저장을 방지하기 위해 유효성 체크를 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 등록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사용자와 관리자 모두 확인 가능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2932355" y="1479246"/>
            <a:ext cx="2864764" cy="140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8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491A55-654F-3090-7F2A-99D560874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8510" r="24074" b="28525"/>
          <a:stretch/>
        </p:blipFill>
        <p:spPr>
          <a:xfrm>
            <a:off x="607936" y="1124785"/>
            <a:ext cx="6302938" cy="3497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619999" y="1018721"/>
            <a:ext cx="6224684" cy="36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80093" y="1018721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13389"/>
              </p:ext>
            </p:extLst>
          </p:nvPr>
        </p:nvGraphicFramePr>
        <p:xfrm>
          <a:off x="8232336" y="854524"/>
          <a:ext cx="3679571" cy="146405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마이 페이지에서 내 정보 수정 메뉴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접속한 회원의 정보를 나타내며 수정하기 버튼 클릭 시 사용자가 수정한 정보로 해당 계정의 데이터를 업데이트합니다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4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63B490-B459-E9DA-1137-04B706FA8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2" t="16124" r="15971" b="50501"/>
          <a:stretch/>
        </p:blipFill>
        <p:spPr>
          <a:xfrm>
            <a:off x="144859" y="1032837"/>
            <a:ext cx="7703002" cy="22041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44859" y="958186"/>
            <a:ext cx="7818403" cy="2541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65489" y="58885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70380" y="2818742"/>
            <a:ext cx="898117" cy="370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10811"/>
              </p:ext>
            </p:extLst>
          </p:nvPr>
        </p:nvGraphicFramePr>
        <p:xfrm>
          <a:off x="8232336" y="854524"/>
          <a:ext cx="3679571" cy="341960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배송지 관리 페이지 이동 시 사용자가 등록한 배송지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버튼을 통해 배송지 정보 수정이 가능하며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버튼으로 사용자가 선택한 주소 삭제가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체크박스로 원하는 주소를 선택 후 기본 배송지로 설정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페이지 이동 없이 바로 기본 배송지로 설정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동시에 이미 기본 배송지로 등록되어 있던 주소의 정보 또한 기본 배송지가 아닌 상태로 변경됩니다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추가하기 버튼 클릭 시 배송지를 추가할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배송지가 이미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 등록된 경우에는 더 추가할 수 없습니다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074C594-8D57-9E32-3A13-516634206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4" t="6637" r="38144" b="79473"/>
          <a:stretch/>
        </p:blipFill>
        <p:spPr>
          <a:xfrm>
            <a:off x="792862" y="3934113"/>
            <a:ext cx="2938509" cy="917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D7428-30F4-A279-D210-AF916C4AD428}"/>
              </a:ext>
            </a:extLst>
          </p:cNvPr>
          <p:cNvSpPr txBox="1"/>
          <p:nvPr/>
        </p:nvSpPr>
        <p:spPr>
          <a:xfrm>
            <a:off x="363654" y="318359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7A955-DBC7-AC22-1661-91521962F104}"/>
              </a:ext>
            </a:extLst>
          </p:cNvPr>
          <p:cNvSpPr/>
          <p:nvPr/>
        </p:nvSpPr>
        <p:spPr>
          <a:xfrm>
            <a:off x="208561" y="2818742"/>
            <a:ext cx="898117" cy="370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4B6CC-22E8-3E72-D40A-54503BF02264}"/>
              </a:ext>
            </a:extLst>
          </p:cNvPr>
          <p:cNvSpPr txBox="1"/>
          <p:nvPr/>
        </p:nvSpPr>
        <p:spPr>
          <a:xfrm>
            <a:off x="1161148" y="318443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F5708C-7CFB-6011-1E32-41884055C918}"/>
              </a:ext>
            </a:extLst>
          </p:cNvPr>
          <p:cNvCxnSpPr>
            <a:cxnSpLocks/>
          </p:cNvCxnSpPr>
          <p:nvPr/>
        </p:nvCxnSpPr>
        <p:spPr>
          <a:xfrm>
            <a:off x="1595472" y="3178963"/>
            <a:ext cx="0" cy="755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51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65584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배송지 관리 페이지에서 배송지 추가하기 버튼 클릭 시 배송지 추가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FDA0B4D-2BAD-A824-F301-A5CD52B9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19048" r="23984" b="33095"/>
          <a:stretch/>
        </p:blipFill>
        <p:spPr>
          <a:xfrm>
            <a:off x="506028" y="1136343"/>
            <a:ext cx="6267150" cy="31604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D197A1-B240-3470-8B21-254BFF08A755}"/>
              </a:ext>
            </a:extLst>
          </p:cNvPr>
          <p:cNvSpPr/>
          <p:nvPr/>
        </p:nvSpPr>
        <p:spPr>
          <a:xfrm>
            <a:off x="506028" y="1042570"/>
            <a:ext cx="6159181" cy="3254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2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설계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59C7D-A13C-23A6-3566-C3A015DE0E6D}"/>
              </a:ext>
            </a:extLst>
          </p:cNvPr>
          <p:cNvSpPr txBox="1"/>
          <p:nvPr/>
        </p:nvSpPr>
        <p:spPr>
          <a:xfrm>
            <a:off x="5493681" y="501716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DBF4B-46EE-C152-E1B0-290E420B6941}"/>
              </a:ext>
            </a:extLst>
          </p:cNvPr>
          <p:cNvSpPr txBox="1"/>
          <p:nvPr/>
        </p:nvSpPr>
        <p:spPr>
          <a:xfrm>
            <a:off x="5405747" y="554546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</a:t>
            </a:r>
          </a:p>
        </p:txBody>
      </p:sp>
    </p:spTree>
    <p:extLst>
      <p:ext uri="{BB962C8B-B14F-4D97-AF65-F5344CB8AC3E}">
        <p14:creationId xmlns:p14="http://schemas.microsoft.com/office/powerpoint/2010/main" val="879524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30E011-66B6-4962-2658-C7940691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4" t="29802" r="25497" b="9571"/>
          <a:stretch/>
        </p:blipFill>
        <p:spPr>
          <a:xfrm>
            <a:off x="574346" y="762703"/>
            <a:ext cx="6159182" cy="40038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032715" y="116252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603507" y="299617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4476"/>
              </p:ext>
            </p:extLst>
          </p:nvPr>
        </p:nvGraphicFramePr>
        <p:xfrm>
          <a:off x="8232336" y="854524"/>
          <a:ext cx="3679571" cy="21979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주문 배송 건을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주문 내역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주문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해당 주문 번호의 상세 정보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422918" y="1500442"/>
            <a:ext cx="3971203" cy="576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9C89DB-5FE9-6B32-5618-C606F0DF719C}"/>
              </a:ext>
            </a:extLst>
          </p:cNvPr>
          <p:cNvSpPr/>
          <p:nvPr/>
        </p:nvSpPr>
        <p:spPr>
          <a:xfrm>
            <a:off x="704777" y="3370791"/>
            <a:ext cx="5917965" cy="1395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73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D2758A-AB12-7C03-645F-C281E7E2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9" t="14979" r="14806" b="46538"/>
          <a:stretch/>
        </p:blipFill>
        <p:spPr>
          <a:xfrm>
            <a:off x="506027" y="1097581"/>
            <a:ext cx="7368466" cy="25413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362443" y="1058258"/>
            <a:ext cx="7636332" cy="244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5027" y="105825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71380"/>
              </p:ext>
            </p:extLst>
          </p:nvPr>
        </p:nvGraphicFramePr>
        <p:xfrm>
          <a:off x="8232336" y="854524"/>
          <a:ext cx="3679571" cy="82880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주문 번호의 상세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3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420253-2909-D0D2-B494-E1230C59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15477" r="23984" b="27181"/>
          <a:stretch/>
        </p:blipFill>
        <p:spPr>
          <a:xfrm>
            <a:off x="929176" y="934729"/>
            <a:ext cx="6267151" cy="37868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239347" y="122072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037145" y="3199810"/>
            <a:ext cx="6002847" cy="812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51459"/>
              </p:ext>
            </p:extLst>
          </p:nvPr>
        </p:nvGraphicFramePr>
        <p:xfrm>
          <a:off x="8232336" y="854524"/>
          <a:ext cx="3679571" cy="275247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 내역을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문의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문의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상세 정보 확인이 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답변을 등록한 문의 건은 처리 상태와 답변 처리일이 변경되어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182905" y="1559896"/>
            <a:ext cx="4685235" cy="615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A346E2-2CBF-DF08-ECC6-C214B9C85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9" t="51176" r="25715" b="38979"/>
          <a:stretch/>
        </p:blipFill>
        <p:spPr>
          <a:xfrm>
            <a:off x="1061327" y="4946064"/>
            <a:ext cx="6002847" cy="6501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A6811-C656-0ECA-F0EE-5F7FA635EB09}"/>
              </a:ext>
            </a:extLst>
          </p:cNvPr>
          <p:cNvSpPr/>
          <p:nvPr/>
        </p:nvSpPr>
        <p:spPr>
          <a:xfrm>
            <a:off x="1061327" y="4933494"/>
            <a:ext cx="6002847" cy="812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58A15-D37B-2F4C-97EB-7FA6DD06E72D}"/>
              </a:ext>
            </a:extLst>
          </p:cNvPr>
          <p:cNvSpPr txBox="1"/>
          <p:nvPr/>
        </p:nvSpPr>
        <p:spPr>
          <a:xfrm>
            <a:off x="3310918" y="272453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F7F16D-6653-709D-DBBE-BD075D360D93}"/>
              </a:ext>
            </a:extLst>
          </p:cNvPr>
          <p:cNvCxnSpPr>
            <a:cxnSpLocks/>
          </p:cNvCxnSpPr>
          <p:nvPr/>
        </p:nvCxnSpPr>
        <p:spPr>
          <a:xfrm>
            <a:off x="4850401" y="4012707"/>
            <a:ext cx="0" cy="920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05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C23899-432A-DA18-9072-E9E45E95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4" t="15477" r="24927" b="9033"/>
          <a:stretch/>
        </p:blipFill>
        <p:spPr>
          <a:xfrm>
            <a:off x="607936" y="908196"/>
            <a:ext cx="6228682" cy="49853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642686" y="797816"/>
            <a:ext cx="6159181" cy="5221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15778" y="78270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95079"/>
              </p:ext>
            </p:extLst>
          </p:nvPr>
        </p:nvGraphicFramePr>
        <p:xfrm>
          <a:off x="8232336" y="854524"/>
          <a:ext cx="3679571" cy="125361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문의 내역을 다시 상세히 확인할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답변을 등록한 경우 답변 내용 역시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92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2FDBFD-28EC-EA83-E639-C607E92AA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5477" r="23985" b="27450"/>
          <a:stretch/>
        </p:blipFill>
        <p:spPr>
          <a:xfrm>
            <a:off x="627470" y="832421"/>
            <a:ext cx="6313796" cy="37691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52776" y="155084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77282" y="365739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26382" y="1402533"/>
            <a:ext cx="4651140" cy="665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83917"/>
              </p:ext>
            </p:extLst>
          </p:nvPr>
        </p:nvGraphicFramePr>
        <p:xfrm>
          <a:off x="8232336" y="854524"/>
          <a:ext cx="3679571" cy="324015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주문 배송 건을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상품 문의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문의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상세 정보 확인이 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답변을 등록한 문의 건은 처리 상태와 답변 처리일이 변경되어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627470" y="3129998"/>
            <a:ext cx="6313796" cy="1366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57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DBDCC1-4A9D-FC04-D72A-EF312EB2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8" t="20115" r="24273" b="42135"/>
          <a:stretch/>
        </p:blipFill>
        <p:spPr>
          <a:xfrm>
            <a:off x="720015" y="1149102"/>
            <a:ext cx="6152026" cy="24929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04777" y="1061517"/>
            <a:ext cx="6246429" cy="279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70893"/>
              </p:ext>
            </p:extLst>
          </p:nvPr>
        </p:nvGraphicFramePr>
        <p:xfrm>
          <a:off x="8232336" y="854524"/>
          <a:ext cx="3679571" cy="149745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문의 내역을 다시 상세히 확인할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답변을 등록한 경우 답변 내용 역시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974BD9-0F2E-58EC-01EF-04AFE65087A8}"/>
              </a:ext>
            </a:extLst>
          </p:cNvPr>
          <p:cNvSpPr txBox="1"/>
          <p:nvPr/>
        </p:nvSpPr>
        <p:spPr>
          <a:xfrm>
            <a:off x="352776" y="155084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32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0" y="212658"/>
            <a:ext cx="400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6D071F-C29B-5F48-37D6-C0D8015C4DC4}"/>
              </a:ext>
            </a:extLst>
          </p:cNvPr>
          <p:cNvGrpSpPr/>
          <p:nvPr/>
        </p:nvGrpSpPr>
        <p:grpSpPr>
          <a:xfrm>
            <a:off x="385800" y="2839879"/>
            <a:ext cx="1124218" cy="488479"/>
            <a:chOff x="494857" y="2623836"/>
            <a:chExt cx="1201782" cy="5399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65B424-569B-8B7C-E7CD-5823736AC1E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58B887-D94F-C58C-D196-3F1998BA6DCE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D898ACD-E37A-660C-7FBE-FF44BF01544C}"/>
              </a:ext>
            </a:extLst>
          </p:cNvPr>
          <p:cNvGrpSpPr/>
          <p:nvPr/>
        </p:nvGrpSpPr>
        <p:grpSpPr>
          <a:xfrm>
            <a:off x="1979532" y="1021507"/>
            <a:ext cx="1124218" cy="488479"/>
            <a:chOff x="494857" y="2623836"/>
            <a:chExt cx="1201782" cy="53993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6EAB842-46E7-2A81-021B-54B4ED0370FA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B655FF-CDA1-A6D9-7FC5-E1A1EB9FB5F3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98ADCD-A30C-C9D7-1264-E07CC0316436}"/>
              </a:ext>
            </a:extLst>
          </p:cNvPr>
          <p:cNvGrpSpPr/>
          <p:nvPr/>
        </p:nvGrpSpPr>
        <p:grpSpPr>
          <a:xfrm>
            <a:off x="3440723" y="683617"/>
            <a:ext cx="1013939" cy="369332"/>
            <a:chOff x="494857" y="2623836"/>
            <a:chExt cx="1201782" cy="5399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2133AC-69A4-64CE-5866-D0F1B30C485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E0C989-BF8D-F40A-EA20-32179C17ED18}"/>
                </a:ext>
              </a:extLst>
            </p:cNvPr>
            <p:cNvSpPr txBox="1"/>
            <p:nvPr/>
          </p:nvSpPr>
          <p:spPr>
            <a:xfrm>
              <a:off x="638547" y="2766228"/>
              <a:ext cx="914400" cy="25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B3AB64-8E38-B816-76AE-1A36F855698B}"/>
              </a:ext>
            </a:extLst>
          </p:cNvPr>
          <p:cNvGrpSpPr/>
          <p:nvPr/>
        </p:nvGrpSpPr>
        <p:grpSpPr>
          <a:xfrm>
            <a:off x="3440722" y="1176213"/>
            <a:ext cx="1013939" cy="369332"/>
            <a:chOff x="494857" y="2623836"/>
            <a:chExt cx="1201782" cy="5399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4F3B62C-DFD9-B375-3385-3537E463EFE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B1D022-BA88-BFA5-4AB5-69D832BA6839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BAF933-41FA-9B9E-BD0B-833EE734B790}"/>
              </a:ext>
            </a:extLst>
          </p:cNvPr>
          <p:cNvGrpSpPr/>
          <p:nvPr/>
        </p:nvGrpSpPr>
        <p:grpSpPr>
          <a:xfrm>
            <a:off x="1997831" y="1705263"/>
            <a:ext cx="1124218" cy="488479"/>
            <a:chOff x="494857" y="2623836"/>
            <a:chExt cx="1201782" cy="53993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EB6C29-D1FE-10FB-4AB2-4DC97174F8E4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F0E45D-E4D1-031A-C044-AA3B3CDAC9DF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690A34-3C57-CA78-F830-7D3D81853513}"/>
              </a:ext>
            </a:extLst>
          </p:cNvPr>
          <p:cNvGrpSpPr/>
          <p:nvPr/>
        </p:nvGrpSpPr>
        <p:grpSpPr>
          <a:xfrm>
            <a:off x="3437040" y="1761182"/>
            <a:ext cx="1013939" cy="369332"/>
            <a:chOff x="494857" y="2623836"/>
            <a:chExt cx="1201782" cy="5399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3167BF-820F-2E71-E7B6-63AB375519A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24D24C-720C-5855-CA75-EED50916F485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58D36A-9896-FE83-E02E-04E6120C16A0}"/>
              </a:ext>
            </a:extLst>
          </p:cNvPr>
          <p:cNvGrpSpPr/>
          <p:nvPr/>
        </p:nvGrpSpPr>
        <p:grpSpPr>
          <a:xfrm>
            <a:off x="4733918" y="1764836"/>
            <a:ext cx="1013939" cy="369332"/>
            <a:chOff x="494857" y="2623836"/>
            <a:chExt cx="1201782" cy="53993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14A1BA-AA43-A282-0ED6-5B3D7E3E743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4865B2-BBFB-7E49-E3C0-61B84457CC32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정보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24559-9EF0-BDE8-106B-82723869217A}"/>
              </a:ext>
            </a:extLst>
          </p:cNvPr>
          <p:cNvGrpSpPr/>
          <p:nvPr/>
        </p:nvGrpSpPr>
        <p:grpSpPr>
          <a:xfrm>
            <a:off x="1997830" y="2452183"/>
            <a:ext cx="1124218" cy="488479"/>
            <a:chOff x="494857" y="2623836"/>
            <a:chExt cx="1201782" cy="53993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7D2152-7725-6365-7852-67685C198C01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2AF7A-CBE8-0471-3D28-94B574EB3DED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94AAE68-B58F-E76B-2DB5-8AEF2C7C048F}"/>
              </a:ext>
            </a:extLst>
          </p:cNvPr>
          <p:cNvGrpSpPr/>
          <p:nvPr/>
        </p:nvGrpSpPr>
        <p:grpSpPr>
          <a:xfrm>
            <a:off x="3437040" y="2240758"/>
            <a:ext cx="1013939" cy="369332"/>
            <a:chOff x="494857" y="2623836"/>
            <a:chExt cx="1201782" cy="53993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0306170-870C-300B-825B-328ED849FA1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97659A-289D-9832-76CE-0EF6B4AA2A1C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9840AF-2F46-2631-7EC2-2CB917DC1E9D}"/>
              </a:ext>
            </a:extLst>
          </p:cNvPr>
          <p:cNvGrpSpPr/>
          <p:nvPr/>
        </p:nvGrpSpPr>
        <p:grpSpPr>
          <a:xfrm>
            <a:off x="3441644" y="2711717"/>
            <a:ext cx="1013939" cy="369332"/>
            <a:chOff x="494857" y="2623836"/>
            <a:chExt cx="1201782" cy="5399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1854A29-4E07-E641-AFF1-F016C9C68D4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01066F-0F1B-020F-B311-8F04A27E74AB}"/>
                </a:ext>
              </a:extLst>
            </p:cNvPr>
            <p:cNvSpPr txBox="1"/>
            <p:nvPr/>
          </p:nvSpPr>
          <p:spPr>
            <a:xfrm>
              <a:off x="530779" y="2725073"/>
              <a:ext cx="112993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A3BCA65-5590-2BB3-1BD6-55EFB93FC97B}"/>
              </a:ext>
            </a:extLst>
          </p:cNvPr>
          <p:cNvGrpSpPr/>
          <p:nvPr/>
        </p:nvGrpSpPr>
        <p:grpSpPr>
          <a:xfrm>
            <a:off x="1971681" y="3276158"/>
            <a:ext cx="1124218" cy="488479"/>
            <a:chOff x="494857" y="2623836"/>
            <a:chExt cx="1201782" cy="53993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EBA925-1A59-0A55-C4A3-63657FF3D31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105AD-929D-BE76-CA94-C2612FA208A1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804923-1803-EF5A-13E0-74D30AFE98F0}"/>
              </a:ext>
            </a:extLst>
          </p:cNvPr>
          <p:cNvGrpSpPr/>
          <p:nvPr/>
        </p:nvGrpSpPr>
        <p:grpSpPr>
          <a:xfrm>
            <a:off x="3440718" y="3213153"/>
            <a:ext cx="1013939" cy="369332"/>
            <a:chOff x="494857" y="2623836"/>
            <a:chExt cx="1201782" cy="53993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F0B12FA-B700-6B6D-F5AE-CBD22B31F29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5D2702-EB3C-8D03-0557-E2BED78D5D4F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0C7AF4D-A64F-9148-FB86-4014C264829C}"/>
              </a:ext>
            </a:extLst>
          </p:cNvPr>
          <p:cNvGrpSpPr/>
          <p:nvPr/>
        </p:nvGrpSpPr>
        <p:grpSpPr>
          <a:xfrm>
            <a:off x="3440718" y="3651202"/>
            <a:ext cx="1013939" cy="369332"/>
            <a:chOff x="494857" y="2623836"/>
            <a:chExt cx="1201782" cy="53993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EF9D6DC-E4AE-DD27-845D-3ED0BD5A31A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5240E3-07C1-5C81-7AC7-6F5C8FB4D357}"/>
                </a:ext>
              </a:extLst>
            </p:cNvPr>
            <p:cNvSpPr txBox="1"/>
            <p:nvPr/>
          </p:nvSpPr>
          <p:spPr>
            <a:xfrm>
              <a:off x="530779" y="2725073"/>
              <a:ext cx="112993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1558DA7-36E9-6399-0E4D-44B82C911351}"/>
              </a:ext>
            </a:extLst>
          </p:cNvPr>
          <p:cNvGrpSpPr/>
          <p:nvPr/>
        </p:nvGrpSpPr>
        <p:grpSpPr>
          <a:xfrm>
            <a:off x="1971681" y="4375617"/>
            <a:ext cx="1124218" cy="488479"/>
            <a:chOff x="494857" y="2623836"/>
            <a:chExt cx="1201782" cy="53993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774747-0782-B916-87A8-9A4DA9F4EC2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9EEC65-F0D1-C5E4-2FC4-77CB5455A948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26202A-B920-D06A-B61C-11A15AF0F90C}"/>
              </a:ext>
            </a:extLst>
          </p:cNvPr>
          <p:cNvGrpSpPr/>
          <p:nvPr/>
        </p:nvGrpSpPr>
        <p:grpSpPr>
          <a:xfrm>
            <a:off x="1971681" y="5208832"/>
            <a:ext cx="1124218" cy="488479"/>
            <a:chOff x="494857" y="2623836"/>
            <a:chExt cx="1201782" cy="53993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96E17DE-F89F-A802-EC72-4F6131684C0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4A652F-8C9C-609C-250C-B212A83EF250}"/>
                </a:ext>
              </a:extLst>
            </p:cNvPr>
            <p:cNvSpPr txBox="1"/>
            <p:nvPr/>
          </p:nvSpPr>
          <p:spPr>
            <a:xfrm>
              <a:off x="527065" y="2752415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EEC97FD-7194-89FA-C3AE-D52297515A1C}"/>
              </a:ext>
            </a:extLst>
          </p:cNvPr>
          <p:cNvGrpSpPr/>
          <p:nvPr/>
        </p:nvGrpSpPr>
        <p:grpSpPr>
          <a:xfrm>
            <a:off x="1971681" y="6036038"/>
            <a:ext cx="1124218" cy="488479"/>
            <a:chOff x="494857" y="2623836"/>
            <a:chExt cx="1201782" cy="53993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439C0DB-EC3E-7A4A-5974-AAA03A58E2E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D6AB91-2A83-4562-1DB0-011A5EC3D7C2}"/>
                </a:ext>
              </a:extLst>
            </p:cNvPr>
            <p:cNvSpPr txBox="1"/>
            <p:nvPr/>
          </p:nvSpPr>
          <p:spPr>
            <a:xfrm>
              <a:off x="527065" y="2752415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문의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8FFA2D8-BE49-7C25-2F45-013E1B4FFC69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47909" y="1265746"/>
            <a:ext cx="0" cy="157413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7ED032E-E3C4-86D1-76D7-C1538BC648A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47908" y="1265746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8B1F915-3560-B477-953C-E75354B4F7C8}"/>
              </a:ext>
            </a:extLst>
          </p:cNvPr>
          <p:cNvCxnSpPr>
            <a:cxnSpLocks/>
          </p:cNvCxnSpPr>
          <p:nvPr/>
        </p:nvCxnSpPr>
        <p:spPr>
          <a:xfrm>
            <a:off x="957058" y="1969548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2CCB10B-B252-ABBD-DCA1-78305CE5CF1B}"/>
              </a:ext>
            </a:extLst>
          </p:cNvPr>
          <p:cNvCxnSpPr>
            <a:cxnSpLocks/>
          </p:cNvCxnSpPr>
          <p:nvPr/>
        </p:nvCxnSpPr>
        <p:spPr>
          <a:xfrm>
            <a:off x="957058" y="2665177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FD02F67-C0CB-989B-63B6-AADE28F887DF}"/>
              </a:ext>
            </a:extLst>
          </p:cNvPr>
          <p:cNvCxnSpPr>
            <a:cxnSpLocks/>
          </p:cNvCxnSpPr>
          <p:nvPr/>
        </p:nvCxnSpPr>
        <p:spPr>
          <a:xfrm flipV="1">
            <a:off x="957058" y="3320520"/>
            <a:ext cx="0" cy="292821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F58D2E9-6E55-581A-8763-D36AF7E1A9E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956345" y="3520397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42357D4-3FC8-2116-8477-C564714C5D8F}"/>
              </a:ext>
            </a:extLst>
          </p:cNvPr>
          <p:cNvCxnSpPr>
            <a:cxnSpLocks/>
          </p:cNvCxnSpPr>
          <p:nvPr/>
        </p:nvCxnSpPr>
        <p:spPr>
          <a:xfrm flipV="1">
            <a:off x="941899" y="4645256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C22CC43-5F00-7538-A922-B11C6B205107}"/>
              </a:ext>
            </a:extLst>
          </p:cNvPr>
          <p:cNvCxnSpPr>
            <a:cxnSpLocks/>
          </p:cNvCxnSpPr>
          <p:nvPr/>
        </p:nvCxnSpPr>
        <p:spPr>
          <a:xfrm flipV="1">
            <a:off x="956345" y="5434259"/>
            <a:ext cx="1000182" cy="337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656ED8-4D10-26B4-602C-3C9199CA2B61}"/>
              </a:ext>
            </a:extLst>
          </p:cNvPr>
          <p:cNvCxnSpPr>
            <a:cxnSpLocks/>
          </p:cNvCxnSpPr>
          <p:nvPr/>
        </p:nvCxnSpPr>
        <p:spPr>
          <a:xfrm flipV="1">
            <a:off x="957005" y="6248735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5A0F0E6-700A-0DEC-5CF7-F6ED2B018920}"/>
              </a:ext>
            </a:extLst>
          </p:cNvPr>
          <p:cNvGrpSpPr/>
          <p:nvPr/>
        </p:nvGrpSpPr>
        <p:grpSpPr>
          <a:xfrm>
            <a:off x="3437040" y="4154241"/>
            <a:ext cx="1013939" cy="369332"/>
            <a:chOff x="494857" y="2623836"/>
            <a:chExt cx="1201782" cy="53993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63A4E14-F497-6961-8CDA-839976C485B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25E99B3-D427-168D-DCE9-456EBCFE60CC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F736841-C523-E2F7-46C3-E86A8505A6D4}"/>
              </a:ext>
            </a:extLst>
          </p:cNvPr>
          <p:cNvGrpSpPr/>
          <p:nvPr/>
        </p:nvGrpSpPr>
        <p:grpSpPr>
          <a:xfrm>
            <a:off x="3429094" y="4619425"/>
            <a:ext cx="1021885" cy="369332"/>
            <a:chOff x="485439" y="2623836"/>
            <a:chExt cx="1211200" cy="53993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F53F91-BA3E-12A5-F0D1-1F169A404D68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AFF55E8-2F13-DB4A-5A09-D8FFBD345803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F41D2A3-DD12-CED8-8D99-32A89EEDADF7}"/>
              </a:ext>
            </a:extLst>
          </p:cNvPr>
          <p:cNvGrpSpPr/>
          <p:nvPr/>
        </p:nvGrpSpPr>
        <p:grpSpPr>
          <a:xfrm>
            <a:off x="3429094" y="5084609"/>
            <a:ext cx="1021885" cy="369332"/>
            <a:chOff x="485439" y="2623836"/>
            <a:chExt cx="1211200" cy="539931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287CCF8-A199-A727-8697-55D0342E0AC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342186B-0903-CF1C-E107-335B6785C02C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E08A2A0-7C02-636A-45C8-191035D0A62C}"/>
              </a:ext>
            </a:extLst>
          </p:cNvPr>
          <p:cNvGrpSpPr/>
          <p:nvPr/>
        </p:nvGrpSpPr>
        <p:grpSpPr>
          <a:xfrm>
            <a:off x="3421138" y="5544824"/>
            <a:ext cx="1021885" cy="369332"/>
            <a:chOff x="485439" y="2623836"/>
            <a:chExt cx="1211200" cy="539931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A35B3B-FC67-938B-515D-26E7B175D14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23222B-2DF5-CB8A-0C0F-8ECADBE08B4E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조회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5678802-10A2-CFC6-B14B-9FC7DF320019}"/>
              </a:ext>
            </a:extLst>
          </p:cNvPr>
          <p:cNvGrpSpPr/>
          <p:nvPr/>
        </p:nvGrpSpPr>
        <p:grpSpPr>
          <a:xfrm>
            <a:off x="3402464" y="5981323"/>
            <a:ext cx="1021885" cy="369332"/>
            <a:chOff x="485439" y="2623836"/>
            <a:chExt cx="1211200" cy="53993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9C8BC1A-C6C8-BEA5-2A4C-4733788D6A8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8B16311-02BC-8B29-2350-1A13B2373362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 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처리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1FA43E7-F8F4-80E7-CE84-40ADE2DC1FAD}"/>
              </a:ext>
            </a:extLst>
          </p:cNvPr>
          <p:cNvGrpSpPr/>
          <p:nvPr/>
        </p:nvGrpSpPr>
        <p:grpSpPr>
          <a:xfrm>
            <a:off x="3402464" y="6451964"/>
            <a:ext cx="1021885" cy="369332"/>
            <a:chOff x="485439" y="2623836"/>
            <a:chExt cx="1211200" cy="53993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48A7991-01C2-2302-FA9F-01AFEE9569D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0C0A7A3-E413-A958-30C5-81B62121B984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 처리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3443FFE-3BAB-6F92-7160-8DAC526C464C}"/>
              </a:ext>
            </a:extLst>
          </p:cNvPr>
          <p:cNvGrpSpPr/>
          <p:nvPr/>
        </p:nvGrpSpPr>
        <p:grpSpPr>
          <a:xfrm>
            <a:off x="3103748" y="868282"/>
            <a:ext cx="333292" cy="489822"/>
            <a:chOff x="3103748" y="868282"/>
            <a:chExt cx="333292" cy="489822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60825BA8-48EC-FDC2-0E8A-0BC54A528CF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5511140-418A-C496-C754-075F09A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38FB4DF-3916-AE06-8DB0-A01348932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AF0D121-5F9D-6310-2BA3-20A46142772B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FBD8097-7D48-B83A-FAFE-6F854A168B15}"/>
              </a:ext>
            </a:extLst>
          </p:cNvPr>
          <p:cNvGrpSpPr/>
          <p:nvPr/>
        </p:nvGrpSpPr>
        <p:grpSpPr>
          <a:xfrm>
            <a:off x="3131195" y="2454314"/>
            <a:ext cx="290325" cy="489822"/>
            <a:chOff x="3103748" y="868282"/>
            <a:chExt cx="333292" cy="489822"/>
          </a:xfrm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E75DDE2-A22F-96D8-BA58-18BD0D18679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AC1F6E00-2289-4020-2B43-B327D1A087AC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4CD16300-BFD1-A82E-2CC5-DF483C01B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F29B20C-FEE1-4BF2-AB2E-486CECC65497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50259BE-BB7C-977E-EA75-76C94CE58CBB}"/>
              </a:ext>
            </a:extLst>
          </p:cNvPr>
          <p:cNvGrpSpPr/>
          <p:nvPr/>
        </p:nvGrpSpPr>
        <p:grpSpPr>
          <a:xfrm>
            <a:off x="3088228" y="3303910"/>
            <a:ext cx="348805" cy="489822"/>
            <a:chOff x="3103748" y="868282"/>
            <a:chExt cx="333292" cy="489822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060366B-2B28-716F-23A6-4AC02E23B417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1A1B537D-9CD8-058F-43D8-CB794CF97E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091B2A3-71FF-AFD1-9819-CDDB15FF5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521ACC6-A9D1-1050-3A75-D411CFD1C43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B60AF47-936A-0603-F3BF-59327963D776}"/>
              </a:ext>
            </a:extLst>
          </p:cNvPr>
          <p:cNvGrpSpPr/>
          <p:nvPr/>
        </p:nvGrpSpPr>
        <p:grpSpPr>
          <a:xfrm>
            <a:off x="3103747" y="4395889"/>
            <a:ext cx="333289" cy="489822"/>
            <a:chOff x="3103748" y="868282"/>
            <a:chExt cx="333292" cy="489822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9D9952CF-C034-2582-2ACC-794A639B4DB2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B417B4E-0C81-C6D5-C69C-3DB6C4CA1A4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C112F0C-A850-C074-69CE-6F1B12056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A6EBBE5-FD35-8431-0869-2CAEE8C1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A27107AA-ACC3-D5B1-4702-54BC478D5398}"/>
              </a:ext>
            </a:extLst>
          </p:cNvPr>
          <p:cNvGrpSpPr/>
          <p:nvPr/>
        </p:nvGrpSpPr>
        <p:grpSpPr>
          <a:xfrm>
            <a:off x="3088229" y="5227645"/>
            <a:ext cx="333292" cy="489822"/>
            <a:chOff x="3103748" y="868282"/>
            <a:chExt cx="333292" cy="489822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87446F93-A7D4-D94C-2A28-D5476820476F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D944006-B188-E6F2-0E04-5D2000C266B7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B90C531B-0A56-51FD-1574-68B0E867F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7850528-266B-A68E-0859-F275D28B2CF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07B570C-2F76-AB5E-BED1-A096A2392EA3}"/>
              </a:ext>
            </a:extLst>
          </p:cNvPr>
          <p:cNvGrpSpPr/>
          <p:nvPr/>
        </p:nvGrpSpPr>
        <p:grpSpPr>
          <a:xfrm>
            <a:off x="3096185" y="6094521"/>
            <a:ext cx="314225" cy="489822"/>
            <a:chOff x="3103748" y="868282"/>
            <a:chExt cx="333292" cy="489822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01E3588-A49D-A56D-41FC-BA6340959010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0DE7A72-47BC-66B4-832B-E724B8DB2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D5AFEC46-1253-249F-3554-3E2329264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8EC45EA-43EB-CB56-4F36-B1E96F7D75DF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64EC5A1-3069-C2E8-BD96-8F08D2DF25DB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3122049" y="1945848"/>
            <a:ext cx="314991" cy="365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FC1D2DB-33FF-068E-6174-A250C8C170A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435867" y="1949502"/>
            <a:ext cx="298051" cy="72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32919E4-E56C-892B-6C3A-20A90CE68D1B}"/>
              </a:ext>
            </a:extLst>
          </p:cNvPr>
          <p:cNvGrpSpPr/>
          <p:nvPr/>
        </p:nvGrpSpPr>
        <p:grpSpPr>
          <a:xfrm>
            <a:off x="4741712" y="2707782"/>
            <a:ext cx="1013939" cy="369332"/>
            <a:chOff x="494857" y="2623836"/>
            <a:chExt cx="1201782" cy="539931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E22608F3-00B0-A97A-F623-FC3EDE3F8B4C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46ADC56-B268-9F58-198A-158D0AAA662E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F7EC5D72-C5AE-11F4-6415-9BAC4ECC7BAB}"/>
              </a:ext>
            </a:extLst>
          </p:cNvPr>
          <p:cNvCxnSpPr>
            <a:cxnSpLocks/>
            <a:stCxn id="62" idx="3"/>
            <a:endCxn id="170" idx="1"/>
          </p:cNvCxnSpPr>
          <p:nvPr/>
        </p:nvCxnSpPr>
        <p:spPr>
          <a:xfrm flipV="1">
            <a:off x="4455583" y="2892448"/>
            <a:ext cx="286129" cy="393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0CE60EC-C641-AD05-A08D-A18F9538637F}"/>
              </a:ext>
            </a:extLst>
          </p:cNvPr>
          <p:cNvGrpSpPr/>
          <p:nvPr/>
        </p:nvGrpSpPr>
        <p:grpSpPr>
          <a:xfrm>
            <a:off x="4758323" y="3498408"/>
            <a:ext cx="1013939" cy="369332"/>
            <a:chOff x="494857" y="2623836"/>
            <a:chExt cx="1201782" cy="539931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FA0AAB9-8819-CF09-1CE8-7B676459636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110935D-4A3A-40D7-2FA2-99318F8940D3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CD493D8-2AAA-7F00-805B-80AA6074DE5A}"/>
              </a:ext>
            </a:extLst>
          </p:cNvPr>
          <p:cNvGrpSpPr/>
          <p:nvPr/>
        </p:nvGrpSpPr>
        <p:grpSpPr>
          <a:xfrm>
            <a:off x="4758323" y="3919702"/>
            <a:ext cx="1013939" cy="369332"/>
            <a:chOff x="494857" y="2623836"/>
            <a:chExt cx="1201782" cy="539931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E3D7FDA-0C06-810D-6950-C8AF71AB3D32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A28FC74-3137-4C51-9E22-47B5FB1F7C7E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삭제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E45C64C0-4000-8673-DDA7-B7B134DC013A}"/>
              </a:ext>
            </a:extLst>
          </p:cNvPr>
          <p:cNvGrpSpPr/>
          <p:nvPr/>
        </p:nvGrpSpPr>
        <p:grpSpPr>
          <a:xfrm>
            <a:off x="4467997" y="3648810"/>
            <a:ext cx="290325" cy="489822"/>
            <a:chOff x="3103748" y="868282"/>
            <a:chExt cx="333292" cy="489822"/>
          </a:xfrm>
        </p:grpSpPr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6D39C32E-B5CA-D563-C95B-4135F86E9DB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AA304367-862D-E628-697B-E1F5C533B7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15C60A1-90B7-F6D1-8880-EA62A425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5812415-1E4D-C945-1D6E-F882B01003B4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37529209-ABA6-CA56-A953-3C9D01A92B13}"/>
              </a:ext>
            </a:extLst>
          </p:cNvPr>
          <p:cNvGrpSpPr/>
          <p:nvPr/>
        </p:nvGrpSpPr>
        <p:grpSpPr>
          <a:xfrm>
            <a:off x="4758323" y="4381329"/>
            <a:ext cx="1013939" cy="369332"/>
            <a:chOff x="494857" y="2623836"/>
            <a:chExt cx="1201782" cy="539931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E70B2ED-DB6B-1718-5F40-160189F1CBA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404DE61-E2FA-1A2C-CC38-FAB4287CEA4A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A678864-31D0-6F1B-3B10-EECF3721BCA0}"/>
              </a:ext>
            </a:extLst>
          </p:cNvPr>
          <p:cNvGrpSpPr/>
          <p:nvPr/>
        </p:nvGrpSpPr>
        <p:grpSpPr>
          <a:xfrm>
            <a:off x="4758323" y="4802623"/>
            <a:ext cx="1013939" cy="369332"/>
            <a:chOff x="494857" y="2623836"/>
            <a:chExt cx="1201782" cy="539931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71845B3-C3AD-9D16-60BA-818AC6DACB6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BEAEF5E-CBD2-E2E4-B7BB-D5F351E49633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삭제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D718191-C27F-B828-40C6-CEAA1D67EF44}"/>
              </a:ext>
            </a:extLst>
          </p:cNvPr>
          <p:cNvGrpSpPr/>
          <p:nvPr/>
        </p:nvGrpSpPr>
        <p:grpSpPr>
          <a:xfrm>
            <a:off x="4461408" y="4557712"/>
            <a:ext cx="290325" cy="489822"/>
            <a:chOff x="3103748" y="868282"/>
            <a:chExt cx="333292" cy="489822"/>
          </a:xfrm>
        </p:grpSpPr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C791DCF5-B9D6-D0B1-1B63-65F6C99F9D9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3FD51CB-7F01-2D52-7924-8D039A718DD4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8F6F0537-F29F-6092-7E5E-8D7702190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1BCA45BA-B83A-8A5B-D336-5F762007A519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78371617-93FE-8A01-EE16-A96111FA3F18}"/>
              </a:ext>
            </a:extLst>
          </p:cNvPr>
          <p:cNvGrpSpPr/>
          <p:nvPr/>
        </p:nvGrpSpPr>
        <p:grpSpPr>
          <a:xfrm>
            <a:off x="4758323" y="5231174"/>
            <a:ext cx="1013939" cy="369332"/>
            <a:chOff x="494857" y="2623836"/>
            <a:chExt cx="1201782" cy="539931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E83627D-D850-0F5E-B818-F8993C57EAF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A2C6480-ED5E-585E-75CB-5BB692FE1D49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배송상태 변경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EC5D762-4DCC-FD83-3500-1AC59F1B858A}"/>
              </a:ext>
            </a:extLst>
          </p:cNvPr>
          <p:cNvGrpSpPr/>
          <p:nvPr/>
        </p:nvGrpSpPr>
        <p:grpSpPr>
          <a:xfrm>
            <a:off x="4713381" y="1159853"/>
            <a:ext cx="1070599" cy="369332"/>
            <a:chOff x="452735" y="2623836"/>
            <a:chExt cx="1268938" cy="539931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61483CF-927C-5DD7-F13B-C009217951A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DCDA644-D39D-5F01-5920-0B96F6DAA480}"/>
                </a:ext>
              </a:extLst>
            </p:cNvPr>
            <p:cNvSpPr txBox="1"/>
            <p:nvPr/>
          </p:nvSpPr>
          <p:spPr>
            <a:xfrm>
              <a:off x="452735" y="2725047"/>
              <a:ext cx="1268938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정보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5F3E06DD-3CE3-71B7-49F3-F60AED3A8164}"/>
              </a:ext>
            </a:extLst>
          </p:cNvPr>
          <p:cNvCxnSpPr>
            <a:cxnSpLocks/>
            <a:endCxn id="203" idx="1"/>
          </p:cNvCxnSpPr>
          <p:nvPr/>
        </p:nvCxnSpPr>
        <p:spPr>
          <a:xfrm flipV="1">
            <a:off x="4450868" y="1344519"/>
            <a:ext cx="298051" cy="72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0B305BFD-19D0-5926-3F28-2CDB24F196C8}"/>
              </a:ext>
            </a:extLst>
          </p:cNvPr>
          <p:cNvGrpSpPr/>
          <p:nvPr/>
        </p:nvGrpSpPr>
        <p:grpSpPr>
          <a:xfrm>
            <a:off x="4770041" y="5652297"/>
            <a:ext cx="1013939" cy="369332"/>
            <a:chOff x="494857" y="2623836"/>
            <a:chExt cx="1201782" cy="539931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70D234E0-FCFA-7053-06AE-A9F8ADD1DDD1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C0518B6-807E-EC0F-B424-5950F4C84EB7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 상세 조회</a:t>
              </a: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784E705-CBD0-5448-6DFB-9A3635EBE6C7}"/>
              </a:ext>
            </a:extLst>
          </p:cNvPr>
          <p:cNvGrpSpPr/>
          <p:nvPr/>
        </p:nvGrpSpPr>
        <p:grpSpPr>
          <a:xfrm>
            <a:off x="4607601" y="5337480"/>
            <a:ext cx="158681" cy="489822"/>
            <a:chOff x="3254875" y="868282"/>
            <a:chExt cx="182165" cy="489822"/>
          </a:xfrm>
        </p:grpSpPr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EBDA68E7-C7D7-365A-F27B-2AE6631938E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71DEDFF-EA3F-DD43-F14A-9C5962F234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A7529DEA-6066-93C1-35C3-6FD1B2674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D0CFC1F-55A3-46F6-1DC9-A9759F8B7B87}"/>
              </a:ext>
            </a:extLst>
          </p:cNvPr>
          <p:cNvCxnSpPr>
            <a:cxnSpLocks/>
          </p:cNvCxnSpPr>
          <p:nvPr/>
        </p:nvCxnSpPr>
        <p:spPr>
          <a:xfrm>
            <a:off x="4461408" y="5395751"/>
            <a:ext cx="1467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79C457AF-835E-6ECF-1563-9548FFFEACF7}"/>
              </a:ext>
            </a:extLst>
          </p:cNvPr>
          <p:cNvGrpSpPr/>
          <p:nvPr/>
        </p:nvGrpSpPr>
        <p:grpSpPr>
          <a:xfrm>
            <a:off x="4766282" y="6056648"/>
            <a:ext cx="1031367" cy="369332"/>
            <a:chOff x="474199" y="2623836"/>
            <a:chExt cx="1222440" cy="539931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3AEE055F-9582-8CB4-ECE7-AEDB7CD1B90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CC290F2-401D-2336-1DC0-C72A6FCD25FF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리스트</a:t>
              </a: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50E0DE96-5F5F-3AC8-D062-0D9471E54954}"/>
              </a:ext>
            </a:extLst>
          </p:cNvPr>
          <p:cNvGrpSpPr/>
          <p:nvPr/>
        </p:nvGrpSpPr>
        <p:grpSpPr>
          <a:xfrm>
            <a:off x="5961892" y="6044642"/>
            <a:ext cx="1031367" cy="369332"/>
            <a:chOff x="474199" y="2623836"/>
            <a:chExt cx="1222440" cy="539931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FF83654-16FB-8993-AFA7-8C450BC8E837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7E03F96-9FBC-2D52-9C73-28B752731C6F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상세보기</a:t>
              </a: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B8CFE88-9A97-0379-BC2B-E507F6CCC5A0}"/>
              </a:ext>
            </a:extLst>
          </p:cNvPr>
          <p:cNvGrpSpPr/>
          <p:nvPr/>
        </p:nvGrpSpPr>
        <p:grpSpPr>
          <a:xfrm>
            <a:off x="7157498" y="6037040"/>
            <a:ext cx="1031367" cy="369332"/>
            <a:chOff x="474199" y="2623836"/>
            <a:chExt cx="1222440" cy="539931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A245FDB-C877-D207-9233-43BB793B20F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866BED0-5738-DCAF-5A96-C898FCB75631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답변 등록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112671F5-8689-82F8-881C-1601D0656E7C}"/>
              </a:ext>
            </a:extLst>
          </p:cNvPr>
          <p:cNvGrpSpPr/>
          <p:nvPr/>
        </p:nvGrpSpPr>
        <p:grpSpPr>
          <a:xfrm>
            <a:off x="4774996" y="6460999"/>
            <a:ext cx="1031367" cy="369332"/>
            <a:chOff x="474199" y="2623836"/>
            <a:chExt cx="1222440" cy="53993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BFB092E-A6EA-E34D-5F29-40F367BA393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EE868D1-5A99-1A90-031B-E701B1885B30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 리스트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CDBEF0F2-4C5E-1B40-FE72-6B7161437825}"/>
              </a:ext>
            </a:extLst>
          </p:cNvPr>
          <p:cNvGrpSpPr/>
          <p:nvPr/>
        </p:nvGrpSpPr>
        <p:grpSpPr>
          <a:xfrm>
            <a:off x="5970606" y="6460999"/>
            <a:ext cx="1031367" cy="369332"/>
            <a:chOff x="474199" y="2623836"/>
            <a:chExt cx="1222440" cy="539931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2DCF41B-4C9A-D705-B60E-E7AD6C814E52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90036F2-BEAB-514C-13C9-27689B57B453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상세보기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7105AC0-CD7F-14CA-09FE-FB38D3D978D0}"/>
              </a:ext>
            </a:extLst>
          </p:cNvPr>
          <p:cNvGrpSpPr/>
          <p:nvPr/>
        </p:nvGrpSpPr>
        <p:grpSpPr>
          <a:xfrm>
            <a:off x="7183645" y="6459844"/>
            <a:ext cx="1031367" cy="369332"/>
            <a:chOff x="474199" y="2623836"/>
            <a:chExt cx="1222440" cy="53993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7FB91C2-38BF-445E-7E8B-DA7D7C1F87C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6B000A0-C27A-B737-4ACE-A97FBB87160C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답변 등록</a:t>
              </a:r>
            </a:p>
          </p:txBody>
        </p:sp>
      </p:grp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EB3B62BA-9BE4-EA0B-62E0-BFD6A5B38E62}"/>
              </a:ext>
            </a:extLst>
          </p:cNvPr>
          <p:cNvCxnSpPr>
            <a:cxnSpLocks/>
            <a:stCxn id="117" idx="3"/>
            <a:endCxn id="223" idx="1"/>
          </p:cNvCxnSpPr>
          <p:nvPr/>
        </p:nvCxnSpPr>
        <p:spPr>
          <a:xfrm>
            <a:off x="4424349" y="6165989"/>
            <a:ext cx="341933" cy="7534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31891520-28F8-00E3-6817-926D430D54EB}"/>
              </a:ext>
            </a:extLst>
          </p:cNvPr>
          <p:cNvCxnSpPr>
            <a:cxnSpLocks/>
            <a:stCxn id="121" idx="3"/>
            <a:endCxn id="232" idx="1"/>
          </p:cNvCxnSpPr>
          <p:nvPr/>
        </p:nvCxnSpPr>
        <p:spPr>
          <a:xfrm flipV="1">
            <a:off x="4416393" y="6645683"/>
            <a:ext cx="358603" cy="200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09EBCDE2-76D9-16C9-13F2-F342AE5328BA}"/>
              </a:ext>
            </a:extLst>
          </p:cNvPr>
          <p:cNvCxnSpPr>
            <a:cxnSpLocks/>
            <a:stCxn id="231" idx="3"/>
          </p:cNvCxnSpPr>
          <p:nvPr/>
        </p:nvCxnSpPr>
        <p:spPr>
          <a:xfrm>
            <a:off x="5806363" y="6645665"/>
            <a:ext cx="168221" cy="1359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B6C2DD40-8818-4D0D-5BBF-84AFC88050A9}"/>
              </a:ext>
            </a:extLst>
          </p:cNvPr>
          <p:cNvCxnSpPr>
            <a:cxnSpLocks/>
            <a:endCxn id="238" idx="1"/>
          </p:cNvCxnSpPr>
          <p:nvPr/>
        </p:nvCxnSpPr>
        <p:spPr>
          <a:xfrm flipV="1">
            <a:off x="6989277" y="6644528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B78D6F7-2DD3-BDB6-1D06-E4EC3DED4780}"/>
              </a:ext>
            </a:extLst>
          </p:cNvPr>
          <p:cNvCxnSpPr>
            <a:cxnSpLocks/>
          </p:cNvCxnSpPr>
          <p:nvPr/>
        </p:nvCxnSpPr>
        <p:spPr>
          <a:xfrm flipV="1">
            <a:off x="6975826" y="6248735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80227F1B-CE62-2F79-F286-CEE4BFE3D8F9}"/>
              </a:ext>
            </a:extLst>
          </p:cNvPr>
          <p:cNvCxnSpPr>
            <a:cxnSpLocks/>
          </p:cNvCxnSpPr>
          <p:nvPr/>
        </p:nvCxnSpPr>
        <p:spPr>
          <a:xfrm flipV="1">
            <a:off x="5788191" y="6241314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8A8BD843-F2FE-B31E-CA9F-344128003C84}"/>
              </a:ext>
            </a:extLst>
          </p:cNvPr>
          <p:cNvSpPr txBox="1"/>
          <p:nvPr/>
        </p:nvSpPr>
        <p:spPr>
          <a:xfrm>
            <a:off x="1610825" y="769497"/>
            <a:ext cx="16278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Role_ADMIN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외 접근 불가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7FEB416-0B92-FC64-33B0-E18D94C05B8C}"/>
              </a:ext>
            </a:extLst>
          </p:cNvPr>
          <p:cNvSpPr txBox="1"/>
          <p:nvPr/>
        </p:nvSpPr>
        <p:spPr>
          <a:xfrm>
            <a:off x="1627235" y="1508633"/>
            <a:ext cx="16278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Role_ADMIN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외 접근 불가</a:t>
            </a:r>
          </a:p>
        </p:txBody>
      </p:sp>
    </p:spTree>
    <p:extLst>
      <p:ext uri="{BB962C8B-B14F-4D97-AF65-F5344CB8AC3E}">
        <p14:creationId xmlns:p14="http://schemas.microsoft.com/office/powerpoint/2010/main" val="273607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403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페이지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6BFC950E-36AC-9983-8B95-07DF22D13CFD}"/>
              </a:ext>
            </a:extLst>
          </p:cNvPr>
          <p:cNvCxnSpPr>
            <a:cxnSpLocks/>
          </p:cNvCxnSpPr>
          <p:nvPr/>
        </p:nvCxnSpPr>
        <p:spPr>
          <a:xfrm flipH="1" flipV="1">
            <a:off x="7944194" y="1626803"/>
            <a:ext cx="18774" cy="396080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E89EC77C-4AAA-4F42-CA2A-ED3F06D6F03E}"/>
              </a:ext>
            </a:extLst>
          </p:cNvPr>
          <p:cNvCxnSpPr>
            <a:cxnSpLocks/>
          </p:cNvCxnSpPr>
          <p:nvPr/>
        </p:nvCxnSpPr>
        <p:spPr>
          <a:xfrm flipH="1">
            <a:off x="7615130" y="1690036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70BB00DA-E32B-00AB-3B0A-A685CE821F1E}"/>
              </a:ext>
            </a:extLst>
          </p:cNvPr>
          <p:cNvCxnSpPr>
            <a:cxnSpLocks/>
          </p:cNvCxnSpPr>
          <p:nvPr/>
        </p:nvCxnSpPr>
        <p:spPr>
          <a:xfrm>
            <a:off x="5252676" y="1882340"/>
            <a:ext cx="0" cy="34609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83424" y="1403001"/>
            <a:ext cx="8203075" cy="4462802"/>
            <a:chOff x="1141861" y="568425"/>
            <a:chExt cx="8203075" cy="4462802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5E7A8576-CF41-6823-06FF-872B5024ECBC}"/>
                </a:ext>
              </a:extLst>
            </p:cNvPr>
            <p:cNvGrpSpPr/>
            <p:nvPr/>
          </p:nvGrpSpPr>
          <p:grpSpPr>
            <a:xfrm>
              <a:off x="2924878" y="1419346"/>
              <a:ext cx="1124218" cy="488479"/>
              <a:chOff x="494857" y="2623836"/>
              <a:chExt cx="1201782" cy="539931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D1BB9E5B-FF15-7EE3-1560-C16312096C0F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A36928E-04CB-ABD5-68FA-BF7C7BFA2710}"/>
                  </a:ext>
                </a:extLst>
              </p:cNvPr>
              <p:cNvSpPr txBox="1"/>
              <p:nvPr/>
            </p:nvSpPr>
            <p:spPr>
              <a:xfrm>
                <a:off x="638547" y="2755301"/>
                <a:ext cx="914400" cy="306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9725A90E-51B3-172B-0368-7B05BE81313B}"/>
                </a:ext>
              </a:extLst>
            </p:cNvPr>
            <p:cNvGrpSpPr/>
            <p:nvPr/>
          </p:nvGrpSpPr>
          <p:grpSpPr>
            <a:xfrm>
              <a:off x="2924878" y="2284153"/>
              <a:ext cx="1124218" cy="488479"/>
              <a:chOff x="494857" y="2623836"/>
              <a:chExt cx="1201782" cy="539931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09B68421-7195-DF26-7396-47C80939E514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9324B22-A557-DDFD-DEBE-0A0364737175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제품 페이지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13E405C9-00F5-F642-92ED-8FFBF6CA0EC4}"/>
                </a:ext>
              </a:extLst>
            </p:cNvPr>
            <p:cNvGrpSpPr/>
            <p:nvPr/>
          </p:nvGrpSpPr>
          <p:grpSpPr>
            <a:xfrm>
              <a:off x="2894288" y="3135716"/>
              <a:ext cx="1124218" cy="488479"/>
              <a:chOff x="494857" y="2623836"/>
              <a:chExt cx="1201782" cy="539931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7C654FC-022A-2963-C25A-A7059B4B07EA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58DD8585-E8D1-3F73-3BC0-D030AE3DCE3A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제품 상세보기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D3E58320-243E-A829-D2E9-AFF57CB2E509}"/>
                </a:ext>
              </a:extLst>
            </p:cNvPr>
            <p:cNvGrpSpPr/>
            <p:nvPr/>
          </p:nvGrpSpPr>
          <p:grpSpPr>
            <a:xfrm>
              <a:off x="2874452" y="4214530"/>
              <a:ext cx="1124218" cy="488479"/>
              <a:chOff x="494857" y="2623836"/>
              <a:chExt cx="1201782" cy="539931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D0DBEB1E-E87C-A54D-EAF5-A0D9B334BC30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3A351F2D-8AC0-469E-02DC-3EFDBEAD89FD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장바구니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FE4F03F9-BE25-CE0B-0A12-345FE080C95E}"/>
                </a:ext>
              </a:extLst>
            </p:cNvPr>
            <p:cNvGrpSpPr/>
            <p:nvPr/>
          </p:nvGrpSpPr>
          <p:grpSpPr>
            <a:xfrm>
              <a:off x="4310633" y="4224281"/>
              <a:ext cx="1124218" cy="488479"/>
              <a:chOff x="494857" y="2623836"/>
              <a:chExt cx="1201782" cy="539931"/>
            </a:xfrm>
          </p:grpSpPr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377AD017-5889-05FD-72EE-6ED2136F8E8E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5D3D1A35-5E5B-991D-0ADB-5E6CEE37062A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찜하기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A881E4A7-9E29-A89A-82DB-E560BE910BCE}"/>
                </a:ext>
              </a:extLst>
            </p:cNvPr>
            <p:cNvGrpSpPr/>
            <p:nvPr/>
          </p:nvGrpSpPr>
          <p:grpSpPr>
            <a:xfrm>
              <a:off x="8220718" y="4542748"/>
              <a:ext cx="1124218" cy="488479"/>
              <a:chOff x="494857" y="2623836"/>
              <a:chExt cx="1201782" cy="539931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F793B05-FAD9-E59D-D0AF-E16D3F80C3A8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2304F91-9795-F905-ABFC-D99B999D6842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위시리스트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A3A2769E-2B86-569D-9181-824E6B3CB1E1}"/>
                </a:ext>
              </a:extLst>
            </p:cNvPr>
            <p:cNvGrpSpPr/>
            <p:nvPr/>
          </p:nvGrpSpPr>
          <p:grpSpPr>
            <a:xfrm>
              <a:off x="6490912" y="1403397"/>
              <a:ext cx="1124218" cy="488479"/>
              <a:chOff x="494857" y="2623836"/>
              <a:chExt cx="1201782" cy="539931"/>
            </a:xfrm>
          </p:grpSpPr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B7A3307-8297-DF32-CC99-33C2A55C90C3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879286D-8623-0AAF-6EF0-81045526524E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마이 페이지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56C30F1E-19D8-AAD3-1608-9494173ED5F2}"/>
                </a:ext>
              </a:extLst>
            </p:cNvPr>
            <p:cNvGrpSpPr/>
            <p:nvPr/>
          </p:nvGrpSpPr>
          <p:grpSpPr>
            <a:xfrm>
              <a:off x="1141861" y="1424470"/>
              <a:ext cx="1124218" cy="488479"/>
              <a:chOff x="494857" y="2623836"/>
              <a:chExt cx="1201782" cy="539931"/>
            </a:xfrm>
          </p:grpSpPr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CAEC5A8-CD65-0BBE-8252-4EE2BBDB2C4F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1223778-A22E-F831-5641-5159A62F0378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회원가입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D1FBD065-E87E-3924-863C-A44421A13270}"/>
                </a:ext>
              </a:extLst>
            </p:cNvPr>
            <p:cNvGrpSpPr/>
            <p:nvPr/>
          </p:nvGrpSpPr>
          <p:grpSpPr>
            <a:xfrm>
              <a:off x="4640613" y="1416910"/>
              <a:ext cx="1124218" cy="488479"/>
              <a:chOff x="494857" y="2623838"/>
              <a:chExt cx="1201782" cy="539931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F9BE37B6-DE8F-550D-3222-9B031AFDD5CE}"/>
                  </a:ext>
                </a:extLst>
              </p:cNvPr>
              <p:cNvSpPr/>
              <p:nvPr/>
            </p:nvSpPr>
            <p:spPr>
              <a:xfrm>
                <a:off x="494857" y="2623838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66CA1CA-1118-88A1-25C4-67EC81F976EE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로그인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452AB9BE-92EF-635D-FA30-F7F51C36B9DF}"/>
                </a:ext>
              </a:extLst>
            </p:cNvPr>
            <p:cNvGrpSpPr/>
            <p:nvPr/>
          </p:nvGrpSpPr>
          <p:grpSpPr>
            <a:xfrm>
              <a:off x="8197237" y="568425"/>
              <a:ext cx="1124218" cy="488479"/>
              <a:chOff x="494857" y="2623836"/>
              <a:chExt cx="1201782" cy="539931"/>
            </a:xfrm>
          </p:grpSpPr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EF0FCBE0-9057-60AE-ADC2-EC38218F2597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524C041A-FD6A-E2C9-E317-EA8E1C69DC38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정보 수정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B9DEF62F-F8B1-9D20-6EC8-698606B53A5B}"/>
                </a:ext>
              </a:extLst>
            </p:cNvPr>
            <p:cNvGrpSpPr/>
            <p:nvPr/>
          </p:nvGrpSpPr>
          <p:grpSpPr>
            <a:xfrm>
              <a:off x="8205627" y="1875376"/>
              <a:ext cx="1124218" cy="488479"/>
              <a:chOff x="494857" y="2623836"/>
              <a:chExt cx="1201782" cy="539931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33227CFF-0548-50DB-C267-17CDA7E4FC2E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7049ABE-BC45-8EDA-C235-75F26640DC0D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306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1:1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문의 내역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45DF74FE-8538-B138-3655-112F82B8AB7F}"/>
                </a:ext>
              </a:extLst>
            </p:cNvPr>
            <p:cNvGrpSpPr/>
            <p:nvPr/>
          </p:nvGrpSpPr>
          <p:grpSpPr>
            <a:xfrm>
              <a:off x="8197237" y="1233914"/>
              <a:ext cx="1124218" cy="488479"/>
              <a:chOff x="494857" y="2623836"/>
              <a:chExt cx="1201782" cy="539931"/>
            </a:xfrm>
          </p:grpSpPr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AF475F6E-1659-6BEA-EDDD-58A0D4A37FE9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07102E38-A334-9140-5677-F7F26DDB2875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28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 문의 내역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B9973D01-6E00-5411-B688-264B373E705D}"/>
                </a:ext>
              </a:extLst>
            </p:cNvPr>
            <p:cNvGrpSpPr/>
            <p:nvPr/>
          </p:nvGrpSpPr>
          <p:grpSpPr>
            <a:xfrm>
              <a:off x="8205627" y="3885356"/>
              <a:ext cx="1124218" cy="488479"/>
              <a:chOff x="494857" y="2623836"/>
              <a:chExt cx="1201782" cy="539931"/>
            </a:xfrm>
          </p:grpSpPr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C6247C1B-AC7A-A0DA-3201-720BA3E21D51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B564B23-159F-39B2-C809-2D0F4920530C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28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배송지 관리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603497AF-C1CB-5A0E-C7BA-CF776E8421C3}"/>
                </a:ext>
              </a:extLst>
            </p:cNvPr>
            <p:cNvGrpSpPr/>
            <p:nvPr/>
          </p:nvGrpSpPr>
          <p:grpSpPr>
            <a:xfrm>
              <a:off x="8212328" y="2553270"/>
              <a:ext cx="1124218" cy="488479"/>
              <a:chOff x="494857" y="2623836"/>
              <a:chExt cx="1201782" cy="539931"/>
            </a:xfrm>
          </p:grpSpPr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ABCEEBBB-8706-2D54-02F4-DB54F4CF5F5A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96D44F0-3A1D-3214-ACEF-89604F0CAFB3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28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주문 내역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FB83BEE-F33F-A57B-9C85-4E295E51A08D}"/>
                </a:ext>
              </a:extLst>
            </p:cNvPr>
            <p:cNvGrpSpPr/>
            <p:nvPr/>
          </p:nvGrpSpPr>
          <p:grpSpPr>
            <a:xfrm>
              <a:off x="8210145" y="3223392"/>
              <a:ext cx="1124218" cy="488479"/>
              <a:chOff x="494857" y="2623836"/>
              <a:chExt cx="1201782" cy="539931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5712E9C3-61D7-407F-3E95-1F6EA14AE825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6C2392FF-1993-98F2-B87E-178F02B569A4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28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적립금 내역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AF0D41A2-7DCB-F4C0-8CDB-826EEBC9297E}"/>
                </a:ext>
              </a:extLst>
            </p:cNvPr>
            <p:cNvGrpSpPr/>
            <p:nvPr/>
          </p:nvGrpSpPr>
          <p:grpSpPr>
            <a:xfrm>
              <a:off x="4640613" y="2251486"/>
              <a:ext cx="1124218" cy="488479"/>
              <a:chOff x="494857" y="2623838"/>
              <a:chExt cx="1201782" cy="539931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0E8A875B-7948-EAA6-69EC-885D58B4A7C3}"/>
                  </a:ext>
                </a:extLst>
              </p:cNvPr>
              <p:cNvSpPr/>
              <p:nvPr/>
            </p:nvSpPr>
            <p:spPr>
              <a:xfrm>
                <a:off x="494857" y="2623838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A01CA490-F2B7-9530-B499-775F44E16085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로그아웃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0AAFBB42-88BD-0473-C4C4-5F19DB81F228}"/>
                </a:ext>
              </a:extLst>
            </p:cNvPr>
            <p:cNvCxnSpPr>
              <a:cxnSpLocks/>
              <a:stCxn id="264" idx="2"/>
              <a:endCxn id="291" idx="0"/>
            </p:cNvCxnSpPr>
            <p:nvPr/>
          </p:nvCxnSpPr>
          <p:spPr>
            <a:xfrm>
              <a:off x="5202722" y="1905389"/>
              <a:ext cx="0" cy="34609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EC0BC1B5-134E-9663-BBE9-8C2AEB28A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831" y="1678952"/>
              <a:ext cx="73509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29E6CD1A-17AA-BC9C-6EB7-4EB5F0E5F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1536162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8E6BAB84-04E8-5A59-FAE8-4834A96DB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6034" y="2119614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CB2E8ED6-53B1-3834-9D6F-1E5F9BC68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7521" y="2805623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28185F9E-D892-0A31-DBBE-342034F0AA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430" y="3456644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연결선 299">
              <a:extLst>
                <a:ext uri="{FF2B5EF4-FFF2-40B4-BE49-F238E27FC236}">
                  <a16:creationId xmlns:a16="http://schemas.microsoft.com/office/drawing/2014/main" id="{9B3246DA-8CE7-BC35-C66A-C6769693D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2430" y="4131373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EAFF460B-8581-F990-BF84-7DE85E70A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2814" y="4786987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6AA35AF4-DDCF-54D0-23CA-7901E5B1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826441"/>
              <a:ext cx="303197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D4ECBB8F-F709-5E51-CA59-389BD40FC227}"/>
                </a:ext>
              </a:extLst>
            </p:cNvPr>
            <p:cNvCxnSpPr>
              <a:cxnSpLocks/>
              <a:stCxn id="264" idx="1"/>
              <a:endCxn id="201" idx="3"/>
            </p:cNvCxnSpPr>
            <p:nvPr/>
          </p:nvCxnSpPr>
          <p:spPr>
            <a:xfrm flipH="1">
              <a:off x="4049096" y="1661150"/>
              <a:ext cx="591517" cy="2436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04263D4B-629D-C44B-4DAC-FE802F08C4D8}"/>
                </a:ext>
              </a:extLst>
            </p:cNvPr>
            <p:cNvCxnSpPr>
              <a:cxnSpLocks/>
              <a:stCxn id="201" idx="1"/>
              <a:endCxn id="261" idx="3"/>
            </p:cNvCxnSpPr>
            <p:nvPr/>
          </p:nvCxnSpPr>
          <p:spPr>
            <a:xfrm flipH="1">
              <a:off x="2266079" y="1663586"/>
              <a:ext cx="658799" cy="512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8747D436-6B9C-431B-9FBD-86F16987A76F}"/>
                </a:ext>
              </a:extLst>
            </p:cNvPr>
            <p:cNvCxnSpPr>
              <a:cxnSpLocks/>
            </p:cNvCxnSpPr>
            <p:nvPr/>
          </p:nvCxnSpPr>
          <p:spPr>
            <a:xfrm>
              <a:off x="3486986" y="1912949"/>
              <a:ext cx="0" cy="34609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9C6358AF-3835-4627-FE1E-FD550C7EB07D}"/>
                </a:ext>
              </a:extLst>
            </p:cNvPr>
            <p:cNvCxnSpPr>
              <a:cxnSpLocks/>
            </p:cNvCxnSpPr>
            <p:nvPr/>
          </p:nvCxnSpPr>
          <p:spPr>
            <a:xfrm>
              <a:off x="3477161" y="2797509"/>
              <a:ext cx="0" cy="34609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D33D6505-1141-2B0E-B5CC-D76813BB2503}"/>
                </a:ext>
              </a:extLst>
            </p:cNvPr>
            <p:cNvGrpSpPr/>
            <p:nvPr/>
          </p:nvGrpSpPr>
          <p:grpSpPr>
            <a:xfrm>
              <a:off x="1320357" y="4207292"/>
              <a:ext cx="1124218" cy="488479"/>
              <a:chOff x="494857" y="2623836"/>
              <a:chExt cx="1201782" cy="539931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93DD0F5A-0E55-9D3E-C647-6CDC40603194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12ADD4A-855D-FA55-2386-89A11C4EF43A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구매하기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id="{0DAB2978-D385-9FEB-C08C-51904E7402BC}"/>
                </a:ext>
              </a:extLst>
            </p:cNvPr>
            <p:cNvGrpSpPr/>
            <p:nvPr/>
          </p:nvGrpSpPr>
          <p:grpSpPr>
            <a:xfrm>
              <a:off x="6461918" y="805155"/>
              <a:ext cx="1124218" cy="488479"/>
              <a:chOff x="494857" y="2623836"/>
              <a:chExt cx="1201782" cy="539931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12D29CC2-9BD8-ADAA-7E99-51375A60A60F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B82C88F9-1B11-3A6D-8E74-04547BF6B469}"/>
                  </a:ext>
                </a:extLst>
              </p:cNvPr>
              <p:cNvSpPr txBox="1"/>
              <p:nvPr/>
            </p:nvSpPr>
            <p:spPr>
              <a:xfrm>
                <a:off x="544234" y="2740713"/>
                <a:ext cx="1120967" cy="306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1:1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문의 하기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4A4E8A78-5040-7EC0-8B3B-2DB7C12DD2F5}"/>
                </a:ext>
              </a:extLst>
            </p:cNvPr>
            <p:cNvGrpSpPr/>
            <p:nvPr/>
          </p:nvGrpSpPr>
          <p:grpSpPr>
            <a:xfrm>
              <a:off x="4690990" y="3135715"/>
              <a:ext cx="1124218" cy="488479"/>
              <a:chOff x="494857" y="2623836"/>
              <a:chExt cx="1201782" cy="539931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13998E5B-395F-4C8C-8C58-552D4B3A06FB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D7C27095-9150-03E3-D986-B2C9BDC6244D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28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 문의하기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9631D01A-BC0F-5166-7C5C-090D15B8C40A}"/>
                </a:ext>
              </a:extLst>
            </p:cNvPr>
            <p:cNvCxnSpPr>
              <a:cxnSpLocks/>
              <a:stCxn id="315" idx="1"/>
            </p:cNvCxnSpPr>
            <p:nvPr/>
          </p:nvCxnSpPr>
          <p:spPr>
            <a:xfrm flipH="1" flipV="1">
              <a:off x="3998670" y="3379954"/>
              <a:ext cx="692320" cy="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F66938F7-07BC-E788-75EE-9B66707D2BF7}"/>
                </a:ext>
              </a:extLst>
            </p:cNvPr>
            <p:cNvCxnSpPr>
              <a:cxnSpLocks/>
            </p:cNvCxnSpPr>
            <p:nvPr/>
          </p:nvCxnSpPr>
          <p:spPr>
            <a:xfrm>
              <a:off x="6236986" y="1799649"/>
              <a:ext cx="0" cy="158030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>
              <a:extLst>
                <a:ext uri="{FF2B5EF4-FFF2-40B4-BE49-F238E27FC236}">
                  <a16:creationId xmlns:a16="http://schemas.microsoft.com/office/drawing/2014/main" id="{DFCB6C1D-FCC4-CC29-EF86-9517C965F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0906" y="3379954"/>
              <a:ext cx="426080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07534054-D329-D501-E600-A22DC0701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6391" y="1831663"/>
              <a:ext cx="480595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D2840BD2-C6AC-CF83-8DB4-050F8E3123CE}"/>
                </a:ext>
              </a:extLst>
            </p:cNvPr>
            <p:cNvCxnSpPr>
              <a:cxnSpLocks/>
            </p:cNvCxnSpPr>
            <p:nvPr/>
          </p:nvCxnSpPr>
          <p:spPr>
            <a:xfrm>
              <a:off x="3477161" y="3962401"/>
              <a:ext cx="0" cy="23755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606C32A7-9DFF-170C-968F-B45BE007BE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0857" y="3962401"/>
              <a:ext cx="2932291" cy="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82069EF0-FE4C-8ABC-424B-838CD2BF399D}"/>
                </a:ext>
              </a:extLst>
            </p:cNvPr>
            <p:cNvCxnSpPr>
              <a:cxnSpLocks/>
            </p:cNvCxnSpPr>
            <p:nvPr/>
          </p:nvCxnSpPr>
          <p:spPr>
            <a:xfrm>
              <a:off x="1896374" y="3962400"/>
              <a:ext cx="0" cy="23755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538F4C42-5C0A-2F86-E80C-57ED7E5C3621}"/>
                </a:ext>
              </a:extLst>
            </p:cNvPr>
            <p:cNvCxnSpPr>
              <a:cxnSpLocks/>
            </p:cNvCxnSpPr>
            <p:nvPr/>
          </p:nvCxnSpPr>
          <p:spPr>
            <a:xfrm>
              <a:off x="4823148" y="3958314"/>
              <a:ext cx="0" cy="23755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C49AFA0E-A4B8-0AF1-7731-1C7011A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289" y="3624194"/>
              <a:ext cx="0" cy="33412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25">
              <a:extLst>
                <a:ext uri="{FF2B5EF4-FFF2-40B4-BE49-F238E27FC236}">
                  <a16:creationId xmlns:a16="http://schemas.microsoft.com/office/drawing/2014/main" id="{483CA72F-8C07-961E-0BA5-2978FB630E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3186" y="1799649"/>
              <a:ext cx="11134" cy="21586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56CD091B-5CF1-9439-5D34-22326A6ED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6486" y="1809406"/>
              <a:ext cx="324127" cy="375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28">
              <a:extLst>
                <a:ext uri="{FF2B5EF4-FFF2-40B4-BE49-F238E27FC236}">
                  <a16:creationId xmlns:a16="http://schemas.microsoft.com/office/drawing/2014/main" id="{47DD9410-AB6E-7B16-9C49-79C99DFB8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113" y="1051945"/>
              <a:ext cx="1250805" cy="495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DDBE7C00-9034-88D1-8CF6-11E909CF0863}"/>
                </a:ext>
              </a:extLst>
            </p:cNvPr>
            <p:cNvGrpSpPr/>
            <p:nvPr/>
          </p:nvGrpSpPr>
          <p:grpSpPr>
            <a:xfrm>
              <a:off x="2897643" y="761764"/>
              <a:ext cx="1124218" cy="488479"/>
              <a:chOff x="494857" y="2623836"/>
              <a:chExt cx="1201782" cy="539931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B4ADAC34-0724-19D8-2219-3AC6BFC266E3}"/>
                  </a:ext>
                </a:extLst>
              </p:cNvPr>
              <p:cNvSpPr/>
              <p:nvPr/>
            </p:nvSpPr>
            <p:spPr>
              <a:xfrm>
                <a:off x="494857" y="2623836"/>
                <a:ext cx="1201782" cy="53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025A79D9-9F93-C022-B21E-0A3E818F2CF4}"/>
                  </a:ext>
                </a:extLst>
              </p:cNvPr>
              <p:cNvSpPr txBox="1"/>
              <p:nvPr/>
            </p:nvSpPr>
            <p:spPr>
              <a:xfrm>
                <a:off x="575672" y="2755651"/>
                <a:ext cx="1058092" cy="306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Notice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9F05F3BF-83A6-5FE4-0B7E-62D79CA5A542}"/>
                </a:ext>
              </a:extLst>
            </p:cNvPr>
            <p:cNvCxnSpPr>
              <a:cxnSpLocks/>
              <a:endCxn id="201" idx="0"/>
            </p:cNvCxnSpPr>
            <p:nvPr/>
          </p:nvCxnSpPr>
          <p:spPr>
            <a:xfrm>
              <a:off x="3480128" y="1262045"/>
              <a:ext cx="6859" cy="15730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720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317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2" y="1208217"/>
            <a:ext cx="5322618" cy="1842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72" y="3349319"/>
            <a:ext cx="5322618" cy="1382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9941E7-2D7E-CA8E-2420-335FB8A3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72" y="5031214"/>
            <a:ext cx="5322618" cy="15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A027E-FE53-3798-0A65-8A9EAA826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278" y="3349319"/>
            <a:ext cx="5724748" cy="320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46E81A-EA91-1F35-3AC9-0AC10ED8F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78" y="1192914"/>
            <a:ext cx="5724749" cy="136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07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3623</Words>
  <Application>Microsoft Office PowerPoint</Application>
  <PresentationFormat>와이드스크린</PresentationFormat>
  <Paragraphs>631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나눔스퀘어</vt:lpstr>
      <vt:lpstr>나눔스퀘어 네오 OTF Bold</vt:lpstr>
      <vt:lpstr>나눔스퀘어OTF</vt:lpstr>
      <vt:lpstr>나눔스퀘어OTF_ac ExtraBold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</dc:creator>
  <cp:lastModifiedBy>ez</cp:lastModifiedBy>
  <cp:revision>137</cp:revision>
  <dcterms:created xsi:type="dcterms:W3CDTF">2023-07-17T07:31:40Z</dcterms:created>
  <dcterms:modified xsi:type="dcterms:W3CDTF">2023-08-16T03:14:23Z</dcterms:modified>
</cp:coreProperties>
</file>